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4AEd7rw6ANjFyc6QdB0TuYfxn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7"/>
  </p:normalViewPr>
  <p:slideViewPr>
    <p:cSldViewPr snapToGrid="0" snapToObjects="1">
      <p:cViewPr varScale="1">
        <p:scale>
          <a:sx n="73" d="100"/>
          <a:sy n="73" d="100"/>
        </p:scale>
        <p:origin x="216"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ff6e22682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g8ff6e22682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fef276b9b_4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8fef276b9b_4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fef276b9b_4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8fef276b9b_4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fef276b9b_4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8fef276b9b_4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fef276b9b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g8fef276b9b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fef276b9b_4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g8fef276b9b_4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fef276b9b_4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g8fef276b9b_4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fef276b9b_4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8fef276b9b_4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fef276b9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g8fef276b9b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fef276b9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g8fef276b9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8fef276b9b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g8fef276b9b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fef276b9b_4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g8fef276b9b_4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8fef276b9b_4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g8fef276b9b_4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ff6e22682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g8ff6e22682_1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8fef276b9b_4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g8fef276b9b_4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fef276b9b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g8fef276b9b_1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8fef276b9b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g8fef276b9b_1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fef276b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g8fef276b9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tuportal5.temple.edu/html/TEMPLE/apps/WSTF/TUP/Files/protocol-fitness-recreation_NEW.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tuportal5.temple.edu/html/TEMPLE/apps/WSTF/TUP/Files/protocol-student-org-events_Aug_8.pdf" TargetMode="External"/><Relationship Id="rId5" Type="http://schemas.openxmlformats.org/officeDocument/2006/relationships/hyperlink" Target="https://tuportal5.temple.edu/html/TEMPLE/apps/WSTF/TUP/Files/Protocol-campus-events-catering.pdf" TargetMode="External"/><Relationship Id="rId4" Type="http://schemas.openxmlformats.org/officeDocument/2006/relationships/hyperlink" Target="https://tuportal5.temple.edu/html/TEMPLE/apps/WSTF/TUP/Files/protocol-student-safety_NEW.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careteam.temple.edu/emergency-student-aid-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sites.temple.edu/psc/therapy/" TargetMode="External"/><Relationship Id="rId5" Type="http://schemas.openxmlformats.org/officeDocument/2006/relationships/hyperlink" Target="https://www.temple.edu/studenthealth/" TargetMode="External"/><Relationship Id="rId4" Type="http://schemas.openxmlformats.org/officeDocument/2006/relationships/hyperlink" Target="https://its.temple.edu/technology-temp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youtu.be/oGXqdTUcYi0"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hyperlink" Target="https://news.temple.edu/news/2020-08-07/mask-up-temp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6"/>
        <p:cNvGrpSpPr/>
        <p:nvPr/>
      </p:nvGrpSpPr>
      <p:grpSpPr>
        <a:xfrm>
          <a:off x="0" y="0"/>
          <a:ext cx="0" cy="0"/>
          <a:chOff x="0" y="0"/>
          <a:chExt cx="0" cy="0"/>
        </a:xfrm>
      </p:grpSpPr>
      <p:sp>
        <p:nvSpPr>
          <p:cNvPr id="107" name="Google Shape;107;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1" descr="News Archive - Temple University Department of Chemistry"/>
          <p:cNvPicPr preferRelativeResize="0"/>
          <p:nvPr/>
        </p:nvPicPr>
        <p:blipFill rotWithShape="1">
          <a:blip r:embed="rId3">
            <a:alphaModFix/>
          </a:blip>
          <a:srcRect l="5190" r="5778"/>
          <a:stretch/>
        </p:blipFill>
        <p:spPr>
          <a:xfrm>
            <a:off x="7294670" y="2194381"/>
            <a:ext cx="3789988" cy="4256978"/>
          </a:xfrm>
          <a:prstGeom prst="rect">
            <a:avLst/>
          </a:prstGeom>
          <a:noFill/>
          <a:ln>
            <a:noFill/>
          </a:ln>
        </p:spPr>
      </p:pic>
      <p:sp>
        <p:nvSpPr>
          <p:cNvPr id="109" name="Google Shape;109;p1"/>
          <p:cNvSpPr/>
          <p:nvPr/>
        </p:nvSpPr>
        <p:spPr>
          <a:xfrm rot="10800000" flipH="1">
            <a:off x="0" y="-478"/>
            <a:ext cx="8896786" cy="6858478"/>
          </a:xfrm>
          <a:custGeom>
            <a:avLst/>
            <a:gdLst/>
            <a:ahLst/>
            <a:cxnLst/>
            <a:rect l="l" t="t" r="r" b="b"/>
            <a:pathLst>
              <a:path w="8896786" h="6858478" extrusionOk="0">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1"/>
          <p:cNvSpPr/>
          <p:nvPr/>
        </p:nvSpPr>
        <p:spPr>
          <a:xfrm rot="10800000" flipH="1">
            <a:off x="0" y="-479"/>
            <a:ext cx="8096249" cy="6858479"/>
          </a:xfrm>
          <a:custGeom>
            <a:avLst/>
            <a:gdLst/>
            <a:ahLst/>
            <a:cxnLst/>
            <a:rect l="l" t="t" r="r" b="b"/>
            <a:pathLst>
              <a:path w="8096249" h="6858479" extrusionOk="0">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1"/>
          <p:cNvSpPr txBox="1">
            <a:spLocks noGrp="1"/>
          </p:cNvSpPr>
          <p:nvPr>
            <p:ph type="ctrTitle"/>
          </p:nvPr>
        </p:nvSpPr>
        <p:spPr>
          <a:xfrm>
            <a:off x="78525" y="763150"/>
            <a:ext cx="7080600" cy="265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Calibri"/>
              <a:buNone/>
            </a:pPr>
            <a:r>
              <a:rPr lang="en-US" sz="3600" b="1">
                <a:latin typeface="Verdana"/>
                <a:ea typeface="Verdana"/>
                <a:cs typeface="Verdana"/>
                <a:sym typeface="Verdana"/>
              </a:rPr>
              <a:t>Welcome Back to Campus</a:t>
            </a:r>
            <a:endParaRPr sz="3600" b="1">
              <a:latin typeface="Verdana"/>
              <a:ea typeface="Verdana"/>
              <a:cs typeface="Verdana"/>
              <a:sym typeface="Verdana"/>
            </a:endParaRPr>
          </a:p>
          <a:p>
            <a:pPr marL="0" lvl="0" indent="0" algn="ctr" rtl="0">
              <a:lnSpc>
                <a:spcPct val="90000"/>
              </a:lnSpc>
              <a:spcBef>
                <a:spcPts val="0"/>
              </a:spcBef>
              <a:spcAft>
                <a:spcPts val="0"/>
              </a:spcAft>
              <a:buClr>
                <a:schemeClr val="lt1"/>
              </a:buClr>
              <a:buSzPts val="3200"/>
              <a:buFont typeface="Calibri"/>
              <a:buNone/>
            </a:pPr>
            <a:r>
              <a:rPr lang="en-US" sz="3600" b="1">
                <a:latin typeface="Verdana"/>
                <a:ea typeface="Verdana"/>
                <a:cs typeface="Verdana"/>
                <a:sym typeface="Verdana"/>
              </a:rPr>
              <a:t>Fall 2020</a:t>
            </a:r>
            <a:endParaRPr sz="6400">
              <a:latin typeface="Verdana"/>
              <a:ea typeface="Verdana"/>
              <a:cs typeface="Verdana"/>
              <a:sym typeface="Verdana"/>
            </a:endParaRPr>
          </a:p>
        </p:txBody>
      </p:sp>
      <p:sp>
        <p:nvSpPr>
          <p:cNvPr id="112" name="Google Shape;112;p1"/>
          <p:cNvSpPr txBox="1">
            <a:spLocks noGrp="1"/>
          </p:cNvSpPr>
          <p:nvPr>
            <p:ph type="subTitle" idx="1"/>
          </p:nvPr>
        </p:nvSpPr>
        <p:spPr>
          <a:xfrm>
            <a:off x="202684" y="3307755"/>
            <a:ext cx="6440100" cy="1155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None/>
            </a:pPr>
            <a:r>
              <a:rPr lang="en-US" sz="3600">
                <a:latin typeface="Verdana"/>
                <a:ea typeface="Verdana"/>
                <a:cs typeface="Verdana"/>
                <a:sym typeface="Verdana"/>
              </a:rPr>
              <a:t>A Message from the Department of Chemistry to promote safety during COVID-19</a:t>
            </a:r>
            <a:endParaRPr>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4"/>
        <p:cNvGrpSpPr/>
        <p:nvPr/>
      </p:nvGrpSpPr>
      <p:grpSpPr>
        <a:xfrm>
          <a:off x="0" y="0"/>
          <a:ext cx="0" cy="0"/>
          <a:chOff x="0" y="0"/>
          <a:chExt cx="0" cy="0"/>
        </a:xfrm>
      </p:grpSpPr>
      <p:sp>
        <p:nvSpPr>
          <p:cNvPr id="215" name="Google Shape;215;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0"/>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7" name="Google Shape;217;p10"/>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8" name="Google Shape;218;p10"/>
          <p:cNvPicPr preferRelativeResize="0"/>
          <p:nvPr/>
        </p:nvPicPr>
        <p:blipFill rotWithShape="1">
          <a:blip r:embed="rId3">
            <a:alphaModFix/>
          </a:blip>
          <a:srcRect l="43284" t="2215" r="1870" b="4699"/>
          <a:stretch/>
        </p:blipFill>
        <p:spPr>
          <a:xfrm>
            <a:off x="5754700" y="2291000"/>
            <a:ext cx="3999450" cy="2749075"/>
          </a:xfrm>
          <a:prstGeom prst="rect">
            <a:avLst/>
          </a:prstGeom>
          <a:noFill/>
          <a:ln>
            <a:noFill/>
          </a:ln>
        </p:spPr>
      </p:pic>
      <p:pic>
        <p:nvPicPr>
          <p:cNvPr id="219" name="Google Shape;219;p10"/>
          <p:cNvPicPr preferRelativeResize="0"/>
          <p:nvPr/>
        </p:nvPicPr>
        <p:blipFill rotWithShape="1">
          <a:blip r:embed="rId3">
            <a:alphaModFix/>
          </a:blip>
          <a:srcRect l="1678" t="2218" r="63275" b="2578"/>
          <a:stretch/>
        </p:blipFill>
        <p:spPr>
          <a:xfrm>
            <a:off x="2099313" y="2259662"/>
            <a:ext cx="2555700" cy="2811750"/>
          </a:xfrm>
          <a:prstGeom prst="rect">
            <a:avLst/>
          </a:prstGeom>
          <a:noFill/>
          <a:ln>
            <a:noFill/>
          </a:ln>
        </p:spPr>
      </p:pic>
      <p:sp>
        <p:nvSpPr>
          <p:cNvPr id="220" name="Google Shape;220;p10"/>
          <p:cNvSpPr txBox="1">
            <a:spLocks noGrp="1"/>
          </p:cNvSpPr>
          <p:nvPr>
            <p:ph type="title"/>
          </p:nvPr>
        </p:nvSpPr>
        <p:spPr>
          <a:xfrm>
            <a:off x="255125" y="224925"/>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3. Washing our hands</a:t>
            </a:r>
            <a:endParaRPr sz="4000">
              <a:solidFill>
                <a:srgbClr val="BB2020"/>
              </a:solidFill>
              <a:latin typeface="Verdana"/>
              <a:ea typeface="Verdana"/>
              <a:cs typeface="Verdana"/>
              <a:sym typeface="Verdana"/>
            </a:endParaRPr>
          </a:p>
        </p:txBody>
      </p:sp>
      <p:pic>
        <p:nvPicPr>
          <p:cNvPr id="221" name="Google Shape;221;p10"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5"/>
        <p:cNvGrpSpPr/>
        <p:nvPr/>
      </p:nvGrpSpPr>
      <p:grpSpPr>
        <a:xfrm>
          <a:off x="0" y="0"/>
          <a:ext cx="0" cy="0"/>
          <a:chOff x="0" y="0"/>
          <a:chExt cx="0" cy="0"/>
        </a:xfrm>
      </p:grpSpPr>
      <p:sp>
        <p:nvSpPr>
          <p:cNvPr id="226" name="Google Shape;226;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1"/>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11"/>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9" name="Google Shape;229;p11"/>
          <p:cNvPicPr preferRelativeResize="0"/>
          <p:nvPr/>
        </p:nvPicPr>
        <p:blipFill rotWithShape="1">
          <a:blip r:embed="rId3">
            <a:alphaModFix/>
          </a:blip>
          <a:srcRect l="3168" r="3615" b="4680"/>
          <a:stretch/>
        </p:blipFill>
        <p:spPr>
          <a:xfrm>
            <a:off x="4875250" y="2503250"/>
            <a:ext cx="4303700" cy="3000000"/>
          </a:xfrm>
          <a:prstGeom prst="rect">
            <a:avLst/>
          </a:prstGeom>
          <a:noFill/>
          <a:ln>
            <a:noFill/>
          </a:ln>
        </p:spPr>
      </p:pic>
      <p:sp>
        <p:nvSpPr>
          <p:cNvPr id="230" name="Google Shape;230;p11"/>
          <p:cNvSpPr txBox="1"/>
          <p:nvPr/>
        </p:nvSpPr>
        <p:spPr>
          <a:xfrm>
            <a:off x="311375" y="2015500"/>
            <a:ext cx="3968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chemeClr val="lt1"/>
                </a:solidFill>
                <a:latin typeface="Verdana"/>
                <a:ea typeface="Verdana"/>
                <a:cs typeface="Verdana"/>
                <a:sym typeface="Verdana"/>
              </a:rPr>
              <a:t>* Record your temperature daily</a:t>
            </a:r>
            <a:br>
              <a:rPr lang="en-US" sz="3000" b="0" i="0" u="none" strike="noStrike" cap="none">
                <a:solidFill>
                  <a:schemeClr val="lt1"/>
                </a:solidFill>
                <a:latin typeface="Verdana"/>
                <a:ea typeface="Verdana"/>
                <a:cs typeface="Verdana"/>
                <a:sym typeface="Verdana"/>
              </a:rPr>
            </a:br>
            <a:br>
              <a:rPr lang="en-US" sz="3000" b="0" i="0" u="none" strike="noStrike" cap="none">
                <a:solidFill>
                  <a:schemeClr val="lt1"/>
                </a:solidFill>
                <a:latin typeface="Verdana"/>
                <a:ea typeface="Verdana"/>
                <a:cs typeface="Verdana"/>
                <a:sym typeface="Verdana"/>
              </a:rPr>
            </a:br>
            <a:r>
              <a:rPr lang="en-US" sz="3000" b="0" i="0" u="none" strike="noStrike" cap="none">
                <a:solidFill>
                  <a:schemeClr val="lt1"/>
                </a:solidFill>
                <a:latin typeface="Verdana"/>
                <a:ea typeface="Verdana"/>
                <a:cs typeface="Verdana"/>
                <a:sym typeface="Verdana"/>
              </a:rPr>
              <a:t> * Watch out for symptoms of COVID-19</a:t>
            </a:r>
            <a:br>
              <a:rPr lang="en-US" sz="3000" b="0" i="0" u="none" strike="noStrike" cap="none">
                <a:solidFill>
                  <a:schemeClr val="lt1"/>
                </a:solidFill>
                <a:latin typeface="Verdana"/>
                <a:ea typeface="Verdana"/>
                <a:cs typeface="Verdana"/>
                <a:sym typeface="Verdana"/>
              </a:rPr>
            </a:br>
            <a:br>
              <a:rPr lang="en-US" sz="660" b="0" i="0" u="none" strike="noStrike" cap="none">
                <a:solidFill>
                  <a:schemeClr val="lt1"/>
                </a:solidFill>
                <a:latin typeface="Verdana"/>
                <a:ea typeface="Verdana"/>
                <a:cs typeface="Verdana"/>
                <a:sym typeface="Verdana"/>
              </a:rPr>
            </a:br>
            <a:r>
              <a:rPr lang="en-US" sz="660" b="0" i="0" u="none" strike="noStrike" cap="none">
                <a:solidFill>
                  <a:schemeClr val="lt1"/>
                </a:solidFill>
                <a:latin typeface="Verdana"/>
                <a:ea typeface="Verdana"/>
                <a:cs typeface="Verdana"/>
                <a:sym typeface="Verdana"/>
              </a:rPr>
              <a:t> </a:t>
            </a:r>
            <a:endParaRPr sz="660" b="0" i="0" u="none" strike="noStrike" cap="none">
              <a:solidFill>
                <a:schemeClr val="lt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660"/>
              <a:buFont typeface="Arial"/>
              <a:buNone/>
            </a:pPr>
            <a:endParaRPr sz="660" b="0" i="0" u="none" strike="noStrike" cap="none">
              <a:solidFill>
                <a:schemeClr val="lt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660"/>
              <a:buFont typeface="Arial"/>
              <a:buNone/>
            </a:pPr>
            <a:endParaRPr sz="660" b="0" i="0" u="none" strike="noStrike" cap="none">
              <a:solidFill>
                <a:schemeClr val="lt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660"/>
              <a:buFont typeface="Arial"/>
              <a:buNone/>
            </a:pPr>
            <a:endParaRPr sz="66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660"/>
              <a:buFont typeface="Arial"/>
              <a:buNone/>
            </a:pPr>
            <a:br>
              <a:rPr lang="en-US" sz="660" b="0" i="0" u="none" strike="noStrike" cap="none">
                <a:solidFill>
                  <a:schemeClr val="lt1"/>
                </a:solidFill>
                <a:latin typeface="Verdana"/>
                <a:ea typeface="Verdana"/>
                <a:cs typeface="Verdana"/>
                <a:sym typeface="Verdana"/>
              </a:rPr>
            </a:br>
            <a:endParaRPr sz="660" b="0" i="0" u="none" strike="noStrike" cap="none">
              <a:solidFill>
                <a:schemeClr val="lt1"/>
              </a:solidFill>
              <a:latin typeface="Verdana"/>
              <a:ea typeface="Verdana"/>
              <a:cs typeface="Verdana"/>
              <a:sym typeface="Verdana"/>
            </a:endParaRPr>
          </a:p>
        </p:txBody>
      </p:sp>
      <p:sp>
        <p:nvSpPr>
          <p:cNvPr id="231" name="Google Shape;231;p11"/>
          <p:cNvSpPr txBox="1">
            <a:spLocks noGrp="1"/>
          </p:cNvSpPr>
          <p:nvPr>
            <p:ph type="title"/>
          </p:nvPr>
        </p:nvSpPr>
        <p:spPr>
          <a:xfrm>
            <a:off x="203050" y="202325"/>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4. Monitoring our health</a:t>
            </a:r>
            <a:endParaRPr sz="4000">
              <a:solidFill>
                <a:srgbClr val="BB2020"/>
              </a:solidFill>
              <a:latin typeface="Verdana"/>
              <a:ea typeface="Verdana"/>
              <a:cs typeface="Verdana"/>
              <a:sym typeface="Verdana"/>
            </a:endParaRPr>
          </a:p>
        </p:txBody>
      </p:sp>
      <p:pic>
        <p:nvPicPr>
          <p:cNvPr id="232" name="Google Shape;232;p11"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6"/>
        <p:cNvGrpSpPr/>
        <p:nvPr/>
      </p:nvGrpSpPr>
      <p:grpSpPr>
        <a:xfrm>
          <a:off x="0" y="0"/>
          <a:ext cx="0" cy="0"/>
          <a:chOff x="0" y="0"/>
          <a:chExt cx="0" cy="0"/>
        </a:xfrm>
      </p:grpSpPr>
      <p:pic>
        <p:nvPicPr>
          <p:cNvPr id="237" name="Google Shape;237;p12"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
        <p:nvSpPr>
          <p:cNvPr id="238" name="Google Shape;238;p1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2"/>
          <p:cNvSpPr txBox="1">
            <a:spLocks noGrp="1"/>
          </p:cNvSpPr>
          <p:nvPr>
            <p:ph type="title"/>
          </p:nvPr>
        </p:nvSpPr>
        <p:spPr>
          <a:xfrm>
            <a:off x="212775" y="1230148"/>
            <a:ext cx="8391600" cy="439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400" b="1">
                <a:latin typeface="Verdana"/>
                <a:ea typeface="Verdana"/>
                <a:cs typeface="Verdana"/>
                <a:sym typeface="Verdana"/>
              </a:rPr>
              <a:t>If you experience COVID-19 symptoms, self isolate and do not attend in-person classes. Inform your instructor.</a:t>
            </a:r>
            <a:br>
              <a:rPr lang="en-US" sz="3400">
                <a:latin typeface="Verdana"/>
                <a:ea typeface="Verdana"/>
                <a:cs typeface="Verdana"/>
                <a:sym typeface="Verdana"/>
              </a:rPr>
            </a:br>
            <a:br>
              <a:rPr lang="en-US" sz="3400">
                <a:latin typeface="Verdana"/>
                <a:ea typeface="Verdana"/>
                <a:cs typeface="Verdana"/>
                <a:sym typeface="Verdana"/>
              </a:rPr>
            </a:br>
            <a:br>
              <a:rPr lang="en-US" sz="3400">
                <a:latin typeface="Verdana"/>
                <a:ea typeface="Verdana"/>
                <a:cs typeface="Verdana"/>
                <a:sym typeface="Verdana"/>
              </a:rPr>
            </a:br>
            <a:r>
              <a:rPr lang="en-US" sz="3400">
                <a:latin typeface="Verdana"/>
                <a:ea typeface="Verdana"/>
                <a:cs typeface="Verdana"/>
                <a:sym typeface="Verdana"/>
              </a:rPr>
              <a:t>For guidance and help, contact TUH COVID-19 triage hotline (215-707-6999)</a:t>
            </a:r>
            <a:br>
              <a:rPr lang="en-US" sz="3400">
                <a:latin typeface="Verdana"/>
                <a:ea typeface="Verdana"/>
                <a:cs typeface="Verdana"/>
                <a:sym typeface="Verdana"/>
              </a:rPr>
            </a:br>
            <a:endParaRPr sz="34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4"/>
        <p:cNvGrpSpPr/>
        <p:nvPr/>
      </p:nvGrpSpPr>
      <p:grpSpPr>
        <a:xfrm>
          <a:off x="0" y="0"/>
          <a:ext cx="0" cy="0"/>
          <a:chOff x="0" y="0"/>
          <a:chExt cx="0" cy="0"/>
        </a:xfrm>
      </p:grpSpPr>
      <p:pic>
        <p:nvPicPr>
          <p:cNvPr id="245" name="Google Shape;245;g8ff6e22682_1_20" descr="News Archive - Temple University Department of Chemistry"/>
          <p:cNvPicPr preferRelativeResize="0"/>
          <p:nvPr/>
        </p:nvPicPr>
        <p:blipFill rotWithShape="1">
          <a:blip r:embed="rId3">
            <a:alphaModFix/>
          </a:blip>
          <a:srcRect r="763"/>
          <a:stretch/>
        </p:blipFill>
        <p:spPr>
          <a:xfrm>
            <a:off x="6309149" y="-478"/>
            <a:ext cx="6805612" cy="6857999"/>
          </a:xfrm>
          <a:prstGeom prst="rect">
            <a:avLst/>
          </a:prstGeom>
          <a:noFill/>
          <a:ln>
            <a:noFill/>
          </a:ln>
        </p:spPr>
      </p:pic>
      <p:sp>
        <p:nvSpPr>
          <p:cNvPr id="246" name="Google Shape;246;g8ff6e22682_1_20"/>
          <p:cNvSpPr/>
          <p:nvPr/>
        </p:nvSpPr>
        <p:spPr>
          <a:xfrm>
            <a:off x="-851" y="-478"/>
            <a:ext cx="9471515" cy="6864001"/>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g8ff6e22682_1_20"/>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g8ff6e22682_1_20"/>
          <p:cNvSpPr txBox="1">
            <a:spLocks noGrp="1"/>
          </p:cNvSpPr>
          <p:nvPr>
            <p:ph type="title"/>
          </p:nvPr>
        </p:nvSpPr>
        <p:spPr>
          <a:xfrm>
            <a:off x="418800" y="2552150"/>
            <a:ext cx="6648600" cy="1268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a:latin typeface="Verdana"/>
                <a:ea typeface="Verdana"/>
                <a:cs typeface="Verdana"/>
                <a:sym typeface="Verdana"/>
              </a:rPr>
              <a:t>Safety Directions specific to Beury Hall and the Department of Chemistry:</a:t>
            </a:r>
            <a:endParaRPr>
              <a:latin typeface="Verdana"/>
              <a:ea typeface="Verdana"/>
              <a:cs typeface="Verdana"/>
              <a:sym typeface="Verdana"/>
            </a:endParaRPr>
          </a:p>
        </p:txBody>
      </p:sp>
      <p:sp>
        <p:nvSpPr>
          <p:cNvPr id="249" name="Google Shape;249;g8ff6e22682_1_20"/>
          <p:cNvSpPr txBox="1">
            <a:spLocks noGrp="1"/>
          </p:cNvSpPr>
          <p:nvPr>
            <p:ph type="body" idx="1"/>
          </p:nvPr>
        </p:nvSpPr>
        <p:spPr>
          <a:xfrm>
            <a:off x="0" y="0"/>
            <a:ext cx="10365600" cy="115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n-US" sz="4000">
                <a:latin typeface="Verdana"/>
                <a:ea typeface="Verdana"/>
                <a:cs typeface="Verdana"/>
                <a:sym typeface="Verdana"/>
              </a:rPr>
              <a:t>COVID-19 Health and Safety Plan</a:t>
            </a:r>
            <a:endParaRPr>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3"/>
        <p:cNvGrpSpPr/>
        <p:nvPr/>
      </p:nvGrpSpPr>
      <p:grpSpPr>
        <a:xfrm>
          <a:off x="0" y="0"/>
          <a:ext cx="0" cy="0"/>
          <a:chOff x="0" y="0"/>
          <a:chExt cx="0" cy="0"/>
        </a:xfrm>
      </p:grpSpPr>
      <p:sp>
        <p:nvSpPr>
          <p:cNvPr id="254" name="Google Shape;254;g8fef276b9b_4_13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g8fef276b9b_4_139"/>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6" name="Google Shape;256;g8fef276b9b_4_139"/>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g8fef276b9b_4_139"/>
          <p:cNvSpPr txBox="1">
            <a:spLocks noGrp="1"/>
          </p:cNvSpPr>
          <p:nvPr>
            <p:ph type="title"/>
          </p:nvPr>
        </p:nvSpPr>
        <p:spPr>
          <a:xfrm>
            <a:off x="528112" y="991976"/>
            <a:ext cx="4653600" cy="224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Verdana"/>
                <a:ea typeface="Verdana"/>
                <a:cs typeface="Verdana"/>
                <a:sym typeface="Verdana"/>
              </a:rPr>
              <a:t>What steps have we taken?</a:t>
            </a:r>
            <a:br>
              <a:rPr lang="en-US" sz="4800" b="1">
                <a:latin typeface="Verdana"/>
                <a:ea typeface="Verdana"/>
                <a:cs typeface="Verdana"/>
                <a:sym typeface="Verdana"/>
              </a:rPr>
            </a:br>
            <a:endParaRPr sz="4800">
              <a:latin typeface="Verdana"/>
              <a:ea typeface="Verdana"/>
              <a:cs typeface="Verdana"/>
              <a:sym typeface="Verdana"/>
            </a:endParaRPr>
          </a:p>
        </p:txBody>
      </p:sp>
      <p:sp>
        <p:nvSpPr>
          <p:cNvPr id="258" name="Google Shape;258;g8fef276b9b_4_139"/>
          <p:cNvSpPr txBox="1"/>
          <p:nvPr/>
        </p:nvSpPr>
        <p:spPr>
          <a:xfrm>
            <a:off x="331763" y="1645920"/>
            <a:ext cx="531000" cy="1708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60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60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br>
              <a:rPr lang="en-US" sz="1800" b="0" i="0" u="none" strike="noStrike" cap="none">
                <a:solidFill>
                  <a:schemeClr val="lt1"/>
                </a:solidFill>
                <a:latin typeface="Calibri"/>
                <a:ea typeface="Calibri"/>
                <a:cs typeface="Calibri"/>
                <a:sym typeface="Calibri"/>
              </a:rPr>
            </a:br>
            <a:endParaRPr sz="1800" b="0" i="0" u="none" strike="noStrike" cap="none">
              <a:solidFill>
                <a:schemeClr val="lt1"/>
              </a:solidFill>
              <a:latin typeface="Calibri"/>
              <a:ea typeface="Calibri"/>
              <a:cs typeface="Calibri"/>
              <a:sym typeface="Calibri"/>
            </a:endParaRPr>
          </a:p>
        </p:txBody>
      </p:sp>
      <p:sp>
        <p:nvSpPr>
          <p:cNvPr id="259" name="Google Shape;259;g8fef276b9b_4_139"/>
          <p:cNvSpPr/>
          <p:nvPr/>
        </p:nvSpPr>
        <p:spPr>
          <a:xfrm>
            <a:off x="430750" y="2820150"/>
            <a:ext cx="4653600" cy="4239900"/>
          </a:xfrm>
          <a:prstGeom prst="rect">
            <a:avLst/>
          </a:prstGeom>
          <a:noFill/>
          <a:ln>
            <a:noFill/>
          </a:ln>
        </p:spPr>
        <p:txBody>
          <a:bodyPr spcFirstLastPara="1" wrap="square" lIns="91425" tIns="45700" rIns="91425" bIns="45700" anchor="t" anchorCtr="0">
            <a:noAutofit/>
          </a:bodyPr>
          <a:lstStyle/>
          <a:p>
            <a:pPr marL="0" marR="0" lvl="0" indent="160020" algn="l" rtl="0">
              <a:lnSpc>
                <a:spcPct val="100000"/>
              </a:lnSpc>
              <a:spcBef>
                <a:spcPts val="0"/>
              </a:spcBef>
              <a:spcAft>
                <a:spcPts val="0"/>
              </a:spcAft>
              <a:buClr>
                <a:schemeClr val="lt1"/>
              </a:buClr>
              <a:buSzPts val="2520"/>
              <a:buFont typeface="Arial"/>
              <a:buNone/>
            </a:pPr>
            <a:endParaRPr sz="2320" b="0" i="0" u="none" strike="noStrike" cap="none" dirty="0">
              <a:solidFill>
                <a:schemeClr val="lt1"/>
              </a:solidFill>
              <a:latin typeface="Verdana"/>
              <a:ea typeface="Verdana"/>
              <a:cs typeface="Verdana"/>
              <a:sym typeface="Verdana"/>
            </a:endParaRPr>
          </a:p>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dirty="0">
                <a:solidFill>
                  <a:schemeClr val="lt1"/>
                </a:solidFill>
                <a:latin typeface="Verdana"/>
                <a:ea typeface="Verdana"/>
                <a:cs typeface="Verdana"/>
                <a:sym typeface="Verdana"/>
              </a:rPr>
              <a:t>All course enrollments have been decreased to support social distancing. </a:t>
            </a:r>
            <a:endParaRPr sz="1200" b="0" i="0" u="none" strike="noStrike" cap="none" dirty="0">
              <a:solidFill>
                <a:schemeClr val="lt1"/>
              </a:solidFill>
              <a:latin typeface="Verdana"/>
              <a:ea typeface="Verdana"/>
              <a:cs typeface="Verdana"/>
              <a:sym typeface="Verdana"/>
            </a:endParaRPr>
          </a:p>
        </p:txBody>
      </p:sp>
      <p:sp>
        <p:nvSpPr>
          <p:cNvPr id="260" name="Google Shape;260;g8fef276b9b_4_139"/>
          <p:cNvSpPr/>
          <p:nvPr/>
        </p:nvSpPr>
        <p:spPr>
          <a:xfrm>
            <a:off x="5570475" y="1219250"/>
            <a:ext cx="4346400" cy="2147400"/>
          </a:xfrm>
          <a:prstGeom prst="rect">
            <a:avLst/>
          </a:prstGeom>
          <a:noFill/>
          <a:ln>
            <a:noFill/>
          </a:ln>
        </p:spPr>
        <p:txBody>
          <a:bodyPr spcFirstLastPara="1" wrap="square" lIns="91425" tIns="45700" rIns="91425" bIns="45700" anchor="t" anchorCtr="0">
            <a:noAutofit/>
          </a:bodyPr>
          <a:lstStyle/>
          <a:p>
            <a:pPr marL="457200" marR="0" lvl="0" indent="-401320" algn="l" rtl="0">
              <a:lnSpc>
                <a:spcPct val="100000"/>
              </a:lnSpc>
              <a:spcBef>
                <a:spcPts val="600"/>
              </a:spcBef>
              <a:spcAft>
                <a:spcPts val="0"/>
              </a:spcAft>
              <a:buClr>
                <a:srgbClr val="000000"/>
              </a:buClr>
              <a:buSzPts val="2720"/>
              <a:buFont typeface="Verdana"/>
              <a:buChar char="●"/>
            </a:pPr>
            <a:r>
              <a:rPr lang="en-US" sz="2720" b="0" i="0" u="none" strike="noStrike" cap="none">
                <a:solidFill>
                  <a:srgbClr val="000000"/>
                </a:solidFill>
                <a:latin typeface="Verdana"/>
                <a:ea typeface="Verdana"/>
                <a:cs typeface="Verdana"/>
                <a:sym typeface="Verdana"/>
              </a:rPr>
              <a:t>Lab spaces have been marked to maintain distancing. </a:t>
            </a:r>
            <a:endParaRPr sz="1200" b="0" i="0" u="none" strike="noStrike" cap="none">
              <a:solidFill>
                <a:srgbClr val="000000"/>
              </a:solidFill>
              <a:latin typeface="Verdana"/>
              <a:ea typeface="Verdana"/>
              <a:cs typeface="Verdana"/>
              <a:sym typeface="Verdana"/>
            </a:endParaRPr>
          </a:p>
        </p:txBody>
      </p:sp>
      <p:sp>
        <p:nvSpPr>
          <p:cNvPr id="261" name="Google Shape;261;g8fef276b9b_4_139"/>
          <p:cNvSpPr/>
          <p:nvPr/>
        </p:nvSpPr>
        <p:spPr>
          <a:xfrm>
            <a:off x="8640575" y="3354125"/>
            <a:ext cx="3190800" cy="2147400"/>
          </a:xfrm>
          <a:prstGeom prst="rect">
            <a:avLst/>
          </a:prstGeom>
          <a:noFill/>
          <a:ln>
            <a:noFill/>
          </a:ln>
        </p:spPr>
        <p:txBody>
          <a:bodyPr spcFirstLastPara="1" wrap="square" lIns="91425" tIns="45700" rIns="91425" bIns="45700" anchor="t" anchorCtr="0">
            <a:noAutofit/>
          </a:bodyPr>
          <a:lstStyle/>
          <a:p>
            <a:pPr marL="457200" marR="0" lvl="0" indent="-401320" algn="l" rtl="0">
              <a:lnSpc>
                <a:spcPct val="100000"/>
              </a:lnSpc>
              <a:spcBef>
                <a:spcPts val="600"/>
              </a:spcBef>
              <a:spcAft>
                <a:spcPts val="0"/>
              </a:spcAft>
              <a:buClr>
                <a:srgbClr val="000000"/>
              </a:buClr>
              <a:buSzPts val="2720"/>
              <a:buFont typeface="Verdana"/>
              <a:buChar char="●"/>
            </a:pPr>
            <a:r>
              <a:rPr lang="en-US" sz="2720" b="0" i="0" u="none" strike="noStrike" cap="none">
                <a:solidFill>
                  <a:srgbClr val="000000"/>
                </a:solidFill>
                <a:latin typeface="Verdana"/>
                <a:ea typeface="Verdana"/>
                <a:cs typeface="Verdana"/>
                <a:sym typeface="Verdana"/>
              </a:rPr>
              <a:t>New PPE requirements for all lab students. </a:t>
            </a:r>
            <a:endParaRPr sz="1200" b="0" i="0" u="none" strike="noStrike" cap="none">
              <a:solidFill>
                <a:srgbClr val="000000"/>
              </a:solidFill>
              <a:latin typeface="Verdana"/>
              <a:ea typeface="Verdana"/>
              <a:cs typeface="Verdana"/>
              <a:sym typeface="Verdana"/>
            </a:endParaRPr>
          </a:p>
        </p:txBody>
      </p:sp>
      <p:sp>
        <p:nvSpPr>
          <p:cNvPr id="262" name="Google Shape;262;g8fef276b9b_4_139"/>
          <p:cNvSpPr/>
          <p:nvPr/>
        </p:nvSpPr>
        <p:spPr>
          <a:xfrm>
            <a:off x="5363975" y="4095475"/>
            <a:ext cx="3190800" cy="2147400"/>
          </a:xfrm>
          <a:prstGeom prst="rect">
            <a:avLst/>
          </a:prstGeom>
          <a:noFill/>
          <a:ln>
            <a:noFill/>
          </a:ln>
        </p:spPr>
        <p:txBody>
          <a:bodyPr spcFirstLastPara="1" wrap="square" lIns="91425" tIns="45700" rIns="91425" bIns="45700" anchor="t" anchorCtr="0">
            <a:noAutofit/>
          </a:bodyPr>
          <a:lstStyle/>
          <a:p>
            <a:pPr marL="457200" marR="0" lvl="0" indent="-401320" algn="l" rtl="0">
              <a:lnSpc>
                <a:spcPct val="100000"/>
              </a:lnSpc>
              <a:spcBef>
                <a:spcPts val="600"/>
              </a:spcBef>
              <a:spcAft>
                <a:spcPts val="0"/>
              </a:spcAft>
              <a:buClr>
                <a:srgbClr val="000000"/>
              </a:buClr>
              <a:buSzPts val="2720"/>
              <a:buFont typeface="Verdana"/>
              <a:buChar char="●"/>
            </a:pPr>
            <a:r>
              <a:rPr lang="en-US" sz="2720" b="0" i="0" u="none" strike="noStrike" cap="none">
                <a:solidFill>
                  <a:srgbClr val="000000"/>
                </a:solidFill>
                <a:latin typeface="Verdana"/>
                <a:ea typeface="Verdana"/>
                <a:cs typeface="Verdana"/>
                <a:sym typeface="Verdana"/>
              </a:rPr>
              <a:t>Labeling throughout Beury Hall to maintain safe spaces. </a:t>
            </a:r>
            <a:endParaRPr sz="1200" b="0" i="0" u="none" strike="noStrike" cap="none">
              <a:solidFill>
                <a:srgbClr val="000000"/>
              </a:solidFill>
              <a:latin typeface="Verdana"/>
              <a:ea typeface="Verdana"/>
              <a:cs typeface="Verdana"/>
              <a:sym typeface="Verdana"/>
            </a:endParaRPr>
          </a:p>
        </p:txBody>
      </p:sp>
      <p:pic>
        <p:nvPicPr>
          <p:cNvPr id="263" name="Google Shape;263;g8fef276b9b_4_139"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7"/>
        <p:cNvGrpSpPr/>
        <p:nvPr/>
      </p:nvGrpSpPr>
      <p:grpSpPr>
        <a:xfrm>
          <a:off x="0" y="0"/>
          <a:ext cx="0" cy="0"/>
          <a:chOff x="0" y="0"/>
          <a:chExt cx="0" cy="0"/>
        </a:xfrm>
      </p:grpSpPr>
      <p:sp>
        <p:nvSpPr>
          <p:cNvPr id="268" name="Google Shape;268;p14"/>
          <p:cNvSpPr/>
          <p:nvPr/>
        </p:nvSpPr>
        <p:spPr>
          <a:xfrm>
            <a:off x="7237475" y="3180325"/>
            <a:ext cx="4633200" cy="3075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4"/>
          <p:cNvSpPr txBox="1">
            <a:spLocks noGrp="1"/>
          </p:cNvSpPr>
          <p:nvPr>
            <p:ph type="title"/>
          </p:nvPr>
        </p:nvSpPr>
        <p:spPr>
          <a:xfrm>
            <a:off x="234425" y="134150"/>
            <a:ext cx="9424200" cy="879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Verdana"/>
                <a:ea typeface="Verdana"/>
                <a:cs typeface="Verdana"/>
                <a:sym typeface="Verdana"/>
              </a:rPr>
              <a:t>Entering/Exiting Beury Hall</a:t>
            </a:r>
            <a:endParaRPr b="1">
              <a:latin typeface="Verdana"/>
              <a:ea typeface="Verdana"/>
              <a:cs typeface="Verdana"/>
              <a:sym typeface="Verdana"/>
            </a:endParaRPr>
          </a:p>
        </p:txBody>
      </p:sp>
      <p:sp>
        <p:nvSpPr>
          <p:cNvPr id="270" name="Google Shape;270;p14"/>
          <p:cNvSpPr/>
          <p:nvPr/>
        </p:nvSpPr>
        <p:spPr>
          <a:xfrm>
            <a:off x="234425" y="1271150"/>
            <a:ext cx="6631800" cy="4239900"/>
          </a:xfrm>
          <a:prstGeom prst="rect">
            <a:avLst/>
          </a:prstGeom>
          <a:noFill/>
          <a:ln>
            <a:noFill/>
          </a:ln>
        </p:spPr>
        <p:txBody>
          <a:bodyPr spcFirstLastPara="1" wrap="square" lIns="91425" tIns="45700" rIns="91425" bIns="45700" anchor="t" anchorCtr="0">
            <a:normAutofit/>
          </a:bodyPr>
          <a:lstStyle/>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a:solidFill>
                  <a:schemeClr val="lt1"/>
                </a:solidFill>
                <a:latin typeface="Verdana"/>
                <a:ea typeface="Verdana"/>
                <a:cs typeface="Verdana"/>
                <a:sym typeface="Verdana"/>
              </a:rPr>
              <a:t>All in/out doors of Beury are designated as Entrances or Exits. </a:t>
            </a:r>
            <a:endParaRPr sz="1600" b="0" i="0" u="none" strike="noStrike" cap="none">
              <a:solidFill>
                <a:srgbClr val="000000"/>
              </a:solidFill>
              <a:latin typeface="Verdana"/>
              <a:ea typeface="Verdana"/>
              <a:cs typeface="Verdana"/>
              <a:sym typeface="Verdana"/>
            </a:endParaRPr>
          </a:p>
          <a:p>
            <a:pPr marL="1143000" marR="0" lvl="2" indent="-68580" algn="l" rtl="0">
              <a:lnSpc>
                <a:spcPct val="100000"/>
              </a:lnSpc>
              <a:spcBef>
                <a:spcPts val="600"/>
              </a:spcBef>
              <a:spcAft>
                <a:spcPts val="0"/>
              </a:spcAft>
              <a:buClr>
                <a:schemeClr val="lt1"/>
              </a:buClr>
              <a:buSzPts val="2520"/>
              <a:buFont typeface="Arial"/>
              <a:buNone/>
            </a:pPr>
            <a:endParaRPr sz="2720" b="0" i="0" u="none" strike="noStrike" cap="none">
              <a:solidFill>
                <a:schemeClr val="lt1"/>
              </a:solidFill>
              <a:latin typeface="Verdana"/>
              <a:ea typeface="Verdana"/>
              <a:cs typeface="Verdana"/>
              <a:sym typeface="Verdana"/>
            </a:endParaRPr>
          </a:p>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a:solidFill>
                  <a:schemeClr val="lt1"/>
                </a:solidFill>
                <a:latin typeface="Verdana"/>
                <a:ea typeface="Verdana"/>
                <a:cs typeface="Verdana"/>
                <a:sym typeface="Verdana"/>
              </a:rPr>
              <a:t>Pay careful attention to signage on doors for traffic pattern instructions. </a:t>
            </a:r>
            <a:endParaRPr sz="1600" b="0" i="0" u="none" strike="noStrike" cap="none">
              <a:solidFill>
                <a:srgbClr val="000000"/>
              </a:solidFill>
              <a:latin typeface="Verdana"/>
              <a:ea typeface="Verdana"/>
              <a:cs typeface="Verdana"/>
              <a:sym typeface="Verdana"/>
            </a:endParaRPr>
          </a:p>
          <a:p>
            <a:pPr marL="1143000" marR="0" lvl="2" indent="-68580" algn="l" rtl="0">
              <a:lnSpc>
                <a:spcPct val="100000"/>
              </a:lnSpc>
              <a:spcBef>
                <a:spcPts val="600"/>
              </a:spcBef>
              <a:spcAft>
                <a:spcPts val="0"/>
              </a:spcAft>
              <a:buClr>
                <a:schemeClr val="lt1"/>
              </a:buClr>
              <a:buSzPts val="2520"/>
              <a:buFont typeface="Arial"/>
              <a:buNone/>
            </a:pPr>
            <a:endParaRPr sz="2720" b="0" i="0" u="none" strike="noStrike" cap="none">
              <a:solidFill>
                <a:schemeClr val="lt1"/>
              </a:solidFill>
              <a:latin typeface="Verdana"/>
              <a:ea typeface="Verdana"/>
              <a:cs typeface="Verdana"/>
              <a:sym typeface="Verdana"/>
            </a:endParaRPr>
          </a:p>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a:solidFill>
                  <a:schemeClr val="lt1"/>
                </a:solidFill>
                <a:latin typeface="Verdana"/>
                <a:ea typeface="Verdana"/>
                <a:cs typeface="Verdana"/>
                <a:sym typeface="Verdana"/>
              </a:rPr>
              <a:t>When entering and exiting the building, keep moving and do not linger around doorways to avoid crowding. </a:t>
            </a:r>
            <a:endParaRPr sz="1600" b="0" i="0" u="none" strike="noStrike" cap="none">
              <a:solidFill>
                <a:srgbClr val="000000"/>
              </a:solidFill>
              <a:latin typeface="Verdana"/>
              <a:ea typeface="Verdana"/>
              <a:cs typeface="Verdana"/>
              <a:sym typeface="Verdana"/>
            </a:endParaRPr>
          </a:p>
          <a:p>
            <a:pPr marL="1143000" marR="0" lvl="2" indent="-139700" algn="l" rtl="0">
              <a:lnSpc>
                <a:spcPct val="100000"/>
              </a:lnSpc>
              <a:spcBef>
                <a:spcPts val="600"/>
              </a:spcBef>
              <a:spcAft>
                <a:spcPts val="0"/>
              </a:spcAft>
              <a:buClr>
                <a:schemeClr val="lt1"/>
              </a:buClr>
              <a:buSzPts val="1400"/>
              <a:buFont typeface="Arial"/>
              <a:buNone/>
            </a:pPr>
            <a:endParaRPr sz="1200" b="0" i="0" u="none" strike="noStrike" cap="none">
              <a:solidFill>
                <a:schemeClr val="lt1"/>
              </a:solidFill>
              <a:latin typeface="Verdana"/>
              <a:ea typeface="Verdana"/>
              <a:cs typeface="Verdana"/>
              <a:sym typeface="Verdana"/>
            </a:endParaRPr>
          </a:p>
        </p:txBody>
      </p:sp>
      <p:sp>
        <p:nvSpPr>
          <p:cNvPr id="271" name="Google Shape;271;p14"/>
          <p:cNvSpPr/>
          <p:nvPr/>
        </p:nvSpPr>
        <p:spPr>
          <a:xfrm>
            <a:off x="6866375" y="3437425"/>
            <a:ext cx="4633200" cy="3075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14"/>
          <p:cNvPicPr preferRelativeResize="0">
            <a:picLocks noGrp="1"/>
          </p:cNvPicPr>
          <p:nvPr>
            <p:ph type="body" idx="1"/>
          </p:nvPr>
        </p:nvPicPr>
        <p:blipFill rotWithShape="1">
          <a:blip r:embed="rId3">
            <a:alphaModFix/>
          </a:blip>
          <a:srcRect l="2659" t="13628" r="3027" b="29277"/>
          <a:stretch/>
        </p:blipFill>
        <p:spPr>
          <a:xfrm>
            <a:off x="7001975" y="3337400"/>
            <a:ext cx="4711500" cy="3012300"/>
          </a:xfrm>
          <a:prstGeom prst="rect">
            <a:avLst/>
          </a:prstGeom>
          <a:noFill/>
          <a:ln>
            <a:noFill/>
          </a:ln>
        </p:spPr>
      </p:pic>
      <p:pic>
        <p:nvPicPr>
          <p:cNvPr id="273" name="Google Shape;273;p14"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7"/>
        <p:cNvGrpSpPr/>
        <p:nvPr/>
      </p:nvGrpSpPr>
      <p:grpSpPr>
        <a:xfrm>
          <a:off x="0" y="0"/>
          <a:ext cx="0" cy="0"/>
          <a:chOff x="0" y="0"/>
          <a:chExt cx="0" cy="0"/>
        </a:xfrm>
      </p:grpSpPr>
      <p:sp>
        <p:nvSpPr>
          <p:cNvPr id="278" name="Google Shape;278;g8fef276b9b_4_50"/>
          <p:cNvSpPr/>
          <p:nvPr/>
        </p:nvSpPr>
        <p:spPr>
          <a:xfrm>
            <a:off x="2591500" y="5845700"/>
            <a:ext cx="4240500" cy="1012200"/>
          </a:xfrm>
          <a:prstGeom prst="rect">
            <a:avLst/>
          </a:prstGeom>
          <a:solidFill>
            <a:srgbClr val="1224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8fef276b9b_4_50"/>
          <p:cNvSpPr/>
          <p:nvPr/>
        </p:nvSpPr>
        <p:spPr>
          <a:xfrm>
            <a:off x="2591350" y="2081025"/>
            <a:ext cx="4240500" cy="350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8fef276b9b_4_50"/>
          <p:cNvSpPr txBox="1"/>
          <p:nvPr/>
        </p:nvSpPr>
        <p:spPr>
          <a:xfrm>
            <a:off x="3775900" y="1319925"/>
            <a:ext cx="1871400" cy="47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Times New Roman"/>
                <a:ea typeface="Times New Roman"/>
                <a:cs typeface="Times New Roman"/>
                <a:sym typeface="Times New Roman"/>
              </a:rPr>
              <a:t>Norris Street</a:t>
            </a:r>
            <a:endParaRPr sz="2000" b="0" i="0" u="none" strike="noStrike" cap="none">
              <a:solidFill>
                <a:srgbClr val="FFFFFF"/>
              </a:solidFill>
              <a:latin typeface="Times New Roman"/>
              <a:ea typeface="Times New Roman"/>
              <a:cs typeface="Times New Roman"/>
              <a:sym typeface="Times New Roman"/>
            </a:endParaRPr>
          </a:p>
        </p:txBody>
      </p:sp>
      <p:sp>
        <p:nvSpPr>
          <p:cNvPr id="281" name="Google Shape;281;g8fef276b9b_4_50"/>
          <p:cNvSpPr txBox="1"/>
          <p:nvPr/>
        </p:nvSpPr>
        <p:spPr>
          <a:xfrm rot="-5400000">
            <a:off x="1284800" y="3589725"/>
            <a:ext cx="1834800" cy="49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Times New Roman"/>
                <a:ea typeface="Times New Roman"/>
                <a:cs typeface="Times New Roman"/>
                <a:sym typeface="Times New Roman"/>
              </a:rPr>
              <a:t>13th Street</a:t>
            </a:r>
            <a:endParaRPr sz="2000" b="0" i="0" u="none" strike="noStrike" cap="none">
              <a:solidFill>
                <a:srgbClr val="FFFFFF"/>
              </a:solidFill>
              <a:latin typeface="Times New Roman"/>
              <a:ea typeface="Times New Roman"/>
              <a:cs typeface="Times New Roman"/>
              <a:sym typeface="Times New Roman"/>
            </a:endParaRPr>
          </a:p>
        </p:txBody>
      </p:sp>
      <p:sp>
        <p:nvSpPr>
          <p:cNvPr id="282" name="Google Shape;282;g8fef276b9b_4_50"/>
          <p:cNvSpPr txBox="1"/>
          <p:nvPr/>
        </p:nvSpPr>
        <p:spPr>
          <a:xfrm>
            <a:off x="3775900" y="5937225"/>
            <a:ext cx="1871400" cy="47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Times New Roman"/>
                <a:ea typeface="Times New Roman"/>
                <a:cs typeface="Times New Roman"/>
                <a:sym typeface="Times New Roman"/>
              </a:rPr>
              <a:t>Beury Beach</a:t>
            </a:r>
            <a:endParaRPr sz="2000" b="0" i="0" u="none" strike="noStrike" cap="none">
              <a:solidFill>
                <a:srgbClr val="FFFFFF"/>
              </a:solidFill>
              <a:latin typeface="Times New Roman"/>
              <a:ea typeface="Times New Roman"/>
              <a:cs typeface="Times New Roman"/>
              <a:sym typeface="Times New Roman"/>
            </a:endParaRPr>
          </a:p>
        </p:txBody>
      </p:sp>
      <p:cxnSp>
        <p:nvCxnSpPr>
          <p:cNvPr id="283" name="Google Shape;283;g8fef276b9b_4_50"/>
          <p:cNvCxnSpPr/>
          <p:nvPr/>
        </p:nvCxnSpPr>
        <p:spPr>
          <a:xfrm>
            <a:off x="2447300" y="3834825"/>
            <a:ext cx="785400" cy="0"/>
          </a:xfrm>
          <a:prstGeom prst="straightConnector1">
            <a:avLst/>
          </a:prstGeom>
          <a:noFill/>
          <a:ln w="76200" cap="flat" cmpd="sng">
            <a:solidFill>
              <a:srgbClr val="38761D"/>
            </a:solidFill>
            <a:prstDash val="solid"/>
            <a:round/>
            <a:headEnd type="none" w="sm" len="sm"/>
            <a:tailEnd type="stealth" w="med" len="med"/>
          </a:ln>
        </p:spPr>
      </p:cxnSp>
      <p:cxnSp>
        <p:nvCxnSpPr>
          <p:cNvPr id="284" name="Google Shape;284;g8fef276b9b_4_50"/>
          <p:cNvCxnSpPr/>
          <p:nvPr/>
        </p:nvCxnSpPr>
        <p:spPr>
          <a:xfrm>
            <a:off x="4711600" y="5051900"/>
            <a:ext cx="0" cy="793800"/>
          </a:xfrm>
          <a:prstGeom prst="straightConnector1">
            <a:avLst/>
          </a:prstGeom>
          <a:noFill/>
          <a:ln w="76200" cap="flat" cmpd="sng">
            <a:solidFill>
              <a:srgbClr val="FF0000"/>
            </a:solidFill>
            <a:prstDash val="solid"/>
            <a:round/>
            <a:headEnd type="none" w="sm" len="sm"/>
            <a:tailEnd type="stealth" w="med" len="med"/>
          </a:ln>
        </p:spPr>
      </p:cxnSp>
      <p:cxnSp>
        <p:nvCxnSpPr>
          <p:cNvPr id="285" name="Google Shape;285;g8fef276b9b_4_50"/>
          <p:cNvCxnSpPr/>
          <p:nvPr/>
        </p:nvCxnSpPr>
        <p:spPr>
          <a:xfrm>
            <a:off x="8885825" y="6542600"/>
            <a:ext cx="785400" cy="0"/>
          </a:xfrm>
          <a:prstGeom prst="straightConnector1">
            <a:avLst/>
          </a:prstGeom>
          <a:noFill/>
          <a:ln w="76200" cap="flat" cmpd="sng">
            <a:solidFill>
              <a:srgbClr val="38761D"/>
            </a:solidFill>
            <a:prstDash val="solid"/>
            <a:round/>
            <a:headEnd type="none" w="sm" len="sm"/>
            <a:tailEnd type="stealth" w="med" len="med"/>
          </a:ln>
        </p:spPr>
      </p:cxnSp>
      <p:sp>
        <p:nvSpPr>
          <p:cNvPr id="286" name="Google Shape;286;g8fef276b9b_4_50"/>
          <p:cNvSpPr txBox="1"/>
          <p:nvPr/>
        </p:nvSpPr>
        <p:spPr>
          <a:xfrm>
            <a:off x="3939400" y="3254996"/>
            <a:ext cx="1544400" cy="79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Beury</a:t>
            </a:r>
            <a:endParaRPr sz="2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Hall</a:t>
            </a:r>
            <a:endParaRPr sz="2500" b="1" i="0" u="none" strike="noStrike" cap="none">
              <a:solidFill>
                <a:srgbClr val="000000"/>
              </a:solidFill>
              <a:latin typeface="Calibri"/>
              <a:ea typeface="Calibri"/>
              <a:cs typeface="Calibri"/>
              <a:sym typeface="Calibri"/>
            </a:endParaRPr>
          </a:p>
        </p:txBody>
      </p:sp>
      <p:sp>
        <p:nvSpPr>
          <p:cNvPr id="287" name="Google Shape;287;g8fef276b9b_4_50"/>
          <p:cNvSpPr txBox="1">
            <a:spLocks noGrp="1"/>
          </p:cNvSpPr>
          <p:nvPr>
            <p:ph type="title"/>
          </p:nvPr>
        </p:nvSpPr>
        <p:spPr>
          <a:xfrm>
            <a:off x="9788025" y="5901900"/>
            <a:ext cx="34872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sz="3000">
                <a:latin typeface="Verdana"/>
                <a:ea typeface="Verdana"/>
                <a:cs typeface="Verdana"/>
                <a:sym typeface="Verdana"/>
              </a:rPr>
              <a:t>Enter Only</a:t>
            </a:r>
            <a:endParaRPr sz="3000">
              <a:latin typeface="Verdana"/>
              <a:ea typeface="Verdana"/>
              <a:cs typeface="Verdana"/>
              <a:sym typeface="Verdana"/>
            </a:endParaRPr>
          </a:p>
        </p:txBody>
      </p:sp>
      <p:cxnSp>
        <p:nvCxnSpPr>
          <p:cNvPr id="288" name="Google Shape;288;g8fef276b9b_4_50"/>
          <p:cNvCxnSpPr/>
          <p:nvPr/>
        </p:nvCxnSpPr>
        <p:spPr>
          <a:xfrm>
            <a:off x="6326075" y="4169075"/>
            <a:ext cx="785400" cy="0"/>
          </a:xfrm>
          <a:prstGeom prst="straightConnector1">
            <a:avLst/>
          </a:prstGeom>
          <a:noFill/>
          <a:ln w="76200" cap="flat" cmpd="sng">
            <a:solidFill>
              <a:srgbClr val="FF0000"/>
            </a:solidFill>
            <a:prstDash val="solid"/>
            <a:round/>
            <a:headEnd type="none" w="sm" len="sm"/>
            <a:tailEnd type="stealth" w="med" len="med"/>
          </a:ln>
        </p:spPr>
      </p:cxnSp>
      <p:sp>
        <p:nvSpPr>
          <p:cNvPr id="289" name="Google Shape;289;g8fef276b9b_4_50"/>
          <p:cNvSpPr txBox="1">
            <a:spLocks noGrp="1"/>
          </p:cNvSpPr>
          <p:nvPr>
            <p:ph type="title"/>
          </p:nvPr>
        </p:nvSpPr>
        <p:spPr>
          <a:xfrm>
            <a:off x="9788025" y="5385525"/>
            <a:ext cx="34872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sz="3000">
                <a:latin typeface="Verdana"/>
                <a:ea typeface="Verdana"/>
                <a:cs typeface="Verdana"/>
                <a:sym typeface="Verdana"/>
              </a:rPr>
              <a:t>Exit Only</a:t>
            </a:r>
            <a:endParaRPr sz="3000">
              <a:latin typeface="Verdana"/>
              <a:ea typeface="Verdana"/>
              <a:cs typeface="Verdana"/>
              <a:sym typeface="Verdana"/>
            </a:endParaRPr>
          </a:p>
        </p:txBody>
      </p:sp>
      <p:sp>
        <p:nvSpPr>
          <p:cNvPr id="290" name="Google Shape;290;g8fef276b9b_4_50"/>
          <p:cNvSpPr/>
          <p:nvPr/>
        </p:nvSpPr>
        <p:spPr>
          <a:xfrm>
            <a:off x="0" y="2110425"/>
            <a:ext cx="1812900" cy="35076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8fef276b9b_4_50"/>
          <p:cNvSpPr txBox="1"/>
          <p:nvPr/>
        </p:nvSpPr>
        <p:spPr>
          <a:xfrm>
            <a:off x="-125100" y="3287471"/>
            <a:ext cx="1544400" cy="79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Charles Library</a:t>
            </a:r>
            <a:endParaRPr sz="2500" b="1" i="0" u="none" strike="noStrike" cap="none">
              <a:solidFill>
                <a:srgbClr val="000000"/>
              </a:solidFill>
              <a:latin typeface="Calibri"/>
              <a:ea typeface="Calibri"/>
              <a:cs typeface="Calibri"/>
              <a:sym typeface="Calibri"/>
            </a:endParaRPr>
          </a:p>
        </p:txBody>
      </p:sp>
      <p:sp>
        <p:nvSpPr>
          <p:cNvPr id="292" name="Google Shape;292;g8fef276b9b_4_50"/>
          <p:cNvSpPr/>
          <p:nvPr/>
        </p:nvSpPr>
        <p:spPr>
          <a:xfrm>
            <a:off x="7207175" y="2072925"/>
            <a:ext cx="1812900" cy="35076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8fef276b9b_4_50"/>
          <p:cNvSpPr txBox="1"/>
          <p:nvPr/>
        </p:nvSpPr>
        <p:spPr>
          <a:xfrm>
            <a:off x="7341425" y="3483821"/>
            <a:ext cx="1544400" cy="79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BioLife</a:t>
            </a:r>
            <a:endParaRPr sz="2500" b="1" i="0" u="none" strike="noStrike" cap="none">
              <a:solidFill>
                <a:srgbClr val="000000"/>
              </a:solidFill>
              <a:latin typeface="Calibri"/>
              <a:ea typeface="Calibri"/>
              <a:cs typeface="Calibri"/>
              <a:sym typeface="Calibri"/>
            </a:endParaRPr>
          </a:p>
        </p:txBody>
      </p:sp>
      <p:cxnSp>
        <p:nvCxnSpPr>
          <p:cNvPr id="294" name="Google Shape;294;g8fef276b9b_4_50"/>
          <p:cNvCxnSpPr/>
          <p:nvPr/>
        </p:nvCxnSpPr>
        <p:spPr>
          <a:xfrm>
            <a:off x="8885825" y="6020475"/>
            <a:ext cx="785400" cy="0"/>
          </a:xfrm>
          <a:prstGeom prst="straightConnector1">
            <a:avLst/>
          </a:prstGeom>
          <a:noFill/>
          <a:ln w="76200" cap="flat" cmpd="sng">
            <a:solidFill>
              <a:srgbClr val="FF0000"/>
            </a:solidFill>
            <a:prstDash val="solid"/>
            <a:round/>
            <a:headEnd type="none" w="sm" len="sm"/>
            <a:tailEnd type="stealth" w="med" len="med"/>
          </a:ln>
        </p:spPr>
      </p:cxnSp>
      <p:cxnSp>
        <p:nvCxnSpPr>
          <p:cNvPr id="295" name="Google Shape;295;g8fef276b9b_4_50"/>
          <p:cNvCxnSpPr/>
          <p:nvPr/>
        </p:nvCxnSpPr>
        <p:spPr>
          <a:xfrm rot="10800000">
            <a:off x="219725" y="6081225"/>
            <a:ext cx="0" cy="534900"/>
          </a:xfrm>
          <a:prstGeom prst="straightConnector1">
            <a:avLst/>
          </a:prstGeom>
          <a:noFill/>
          <a:ln w="38100" cap="flat" cmpd="sng">
            <a:solidFill>
              <a:srgbClr val="FFFF00"/>
            </a:solidFill>
            <a:prstDash val="solid"/>
            <a:round/>
            <a:headEnd type="none" w="sm" len="sm"/>
            <a:tailEnd type="triangle" w="med" len="med"/>
          </a:ln>
        </p:spPr>
      </p:cxnSp>
      <p:sp>
        <p:nvSpPr>
          <p:cNvPr id="296" name="Google Shape;296;g8fef276b9b_4_50"/>
          <p:cNvSpPr txBox="1">
            <a:spLocks noGrp="1"/>
          </p:cNvSpPr>
          <p:nvPr>
            <p:ph type="title"/>
          </p:nvPr>
        </p:nvSpPr>
        <p:spPr>
          <a:xfrm>
            <a:off x="221375" y="6113025"/>
            <a:ext cx="993900" cy="471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Calibri"/>
              <a:buNone/>
            </a:pPr>
            <a:r>
              <a:rPr lang="en-US" sz="2000">
                <a:solidFill>
                  <a:srgbClr val="FFFF00"/>
                </a:solidFill>
              </a:rPr>
              <a:t>North</a:t>
            </a:r>
            <a:endParaRPr sz="2000">
              <a:solidFill>
                <a:srgbClr val="FFFF00"/>
              </a:solidFill>
            </a:endParaRPr>
          </a:p>
        </p:txBody>
      </p:sp>
      <p:cxnSp>
        <p:nvCxnSpPr>
          <p:cNvPr id="297" name="Google Shape;297;g8fef276b9b_4_50"/>
          <p:cNvCxnSpPr/>
          <p:nvPr/>
        </p:nvCxnSpPr>
        <p:spPr>
          <a:xfrm rot="10800000">
            <a:off x="3573025" y="5052525"/>
            <a:ext cx="0" cy="732300"/>
          </a:xfrm>
          <a:prstGeom prst="straightConnector1">
            <a:avLst/>
          </a:prstGeom>
          <a:noFill/>
          <a:ln w="76200" cap="flat" cmpd="sng">
            <a:solidFill>
              <a:srgbClr val="38761D"/>
            </a:solidFill>
            <a:prstDash val="solid"/>
            <a:round/>
            <a:headEnd type="none" w="sm" len="sm"/>
            <a:tailEnd type="stealth" w="med" len="med"/>
          </a:ln>
        </p:spPr>
      </p:cxnSp>
      <p:cxnSp>
        <p:nvCxnSpPr>
          <p:cNvPr id="298" name="Google Shape;298;g8fef276b9b_4_50"/>
          <p:cNvCxnSpPr/>
          <p:nvPr/>
        </p:nvCxnSpPr>
        <p:spPr>
          <a:xfrm rot="10800000">
            <a:off x="5841275" y="5052525"/>
            <a:ext cx="0" cy="732300"/>
          </a:xfrm>
          <a:prstGeom prst="straightConnector1">
            <a:avLst/>
          </a:prstGeom>
          <a:noFill/>
          <a:ln w="76200" cap="flat" cmpd="sng">
            <a:solidFill>
              <a:srgbClr val="38761D"/>
            </a:solidFill>
            <a:prstDash val="solid"/>
            <a:round/>
            <a:headEnd type="none" w="sm" len="sm"/>
            <a:tailEnd type="stealth" w="med" len="med"/>
          </a:ln>
        </p:spPr>
      </p:cxnSp>
      <p:cxnSp>
        <p:nvCxnSpPr>
          <p:cNvPr id="299" name="Google Shape;299;g8fef276b9b_4_50"/>
          <p:cNvCxnSpPr/>
          <p:nvPr/>
        </p:nvCxnSpPr>
        <p:spPr>
          <a:xfrm rot="10800000">
            <a:off x="4711600" y="1840275"/>
            <a:ext cx="0" cy="778500"/>
          </a:xfrm>
          <a:prstGeom prst="straightConnector1">
            <a:avLst/>
          </a:prstGeom>
          <a:noFill/>
          <a:ln w="76200" cap="flat" cmpd="sng">
            <a:solidFill>
              <a:srgbClr val="FF0000"/>
            </a:solidFill>
            <a:prstDash val="solid"/>
            <a:round/>
            <a:headEnd type="none" w="sm" len="sm"/>
            <a:tailEnd type="stealth" w="med" len="med"/>
          </a:ln>
        </p:spPr>
      </p:cxnSp>
      <p:sp>
        <p:nvSpPr>
          <p:cNvPr id="300" name="Google Shape;300;g8fef276b9b_4_50"/>
          <p:cNvSpPr txBox="1">
            <a:spLocks noGrp="1"/>
          </p:cNvSpPr>
          <p:nvPr>
            <p:ph type="title"/>
          </p:nvPr>
        </p:nvSpPr>
        <p:spPr>
          <a:xfrm>
            <a:off x="234425" y="134150"/>
            <a:ext cx="94242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Verdana"/>
                <a:ea typeface="Verdana"/>
                <a:cs typeface="Verdana"/>
                <a:sym typeface="Verdana"/>
              </a:rPr>
              <a:t>Entering/Exiting Beury Hall</a:t>
            </a:r>
            <a:endParaRPr b="1">
              <a:latin typeface="Verdana"/>
              <a:ea typeface="Verdana"/>
              <a:cs typeface="Verdana"/>
              <a:sym typeface="Verdana"/>
            </a:endParaRPr>
          </a:p>
        </p:txBody>
      </p:sp>
      <p:pic>
        <p:nvPicPr>
          <p:cNvPr id="301" name="Google Shape;301;g8fef276b9b_4_50"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5"/>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p15"/>
          <p:cNvSpPr/>
          <p:nvPr/>
        </p:nvSpPr>
        <p:spPr>
          <a:xfrm>
            <a:off x="0" y="0"/>
            <a:ext cx="12189001" cy="6858000"/>
          </a:xfrm>
          <a:prstGeom prst="rect">
            <a:avLst/>
          </a:prstGeom>
          <a:solidFill>
            <a:schemeClr val="dk1">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08" name="Google Shape;308;p15"/>
          <p:cNvGrpSpPr/>
          <p:nvPr/>
        </p:nvGrpSpPr>
        <p:grpSpPr>
          <a:xfrm>
            <a:off x="1" y="2075420"/>
            <a:ext cx="12396066" cy="4440643"/>
            <a:chOff x="1" y="2075420"/>
            <a:chExt cx="12396066" cy="4440643"/>
          </a:xfrm>
        </p:grpSpPr>
        <p:sp>
          <p:nvSpPr>
            <p:cNvPr id="309" name="Google Shape;309;p15"/>
            <p:cNvSpPr/>
            <p:nvPr/>
          </p:nvSpPr>
          <p:spPr>
            <a:xfrm rot="4500000">
              <a:off x="7942191" y="2507571"/>
              <a:ext cx="3563871" cy="3563871"/>
            </a:xfrm>
            <a:prstGeom prst="ellipse">
              <a:avLst/>
            </a:prstGeom>
            <a:noFill/>
            <a:ln w="31750" cap="flat" cmpd="sng">
              <a:solidFill>
                <a:srgbClr val="8296B0">
                  <a:alpha val="9411"/>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p15"/>
            <p:cNvSpPr/>
            <p:nvPr/>
          </p:nvSpPr>
          <p:spPr>
            <a:xfrm rot="-5400000">
              <a:off x="10435065" y="4048931"/>
              <a:ext cx="1381607" cy="1381607"/>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15"/>
            <p:cNvSpPr/>
            <p:nvPr/>
          </p:nvSpPr>
          <p:spPr>
            <a:xfrm rot="-5400000">
              <a:off x="1" y="2075420"/>
              <a:ext cx="3144364" cy="3144364"/>
            </a:xfrm>
            <a:prstGeom prst="ellipse">
              <a:avLst/>
            </a:prstGeom>
            <a:gradFill>
              <a:gsLst>
                <a:gs pos="0">
                  <a:srgbClr val="323F4F">
                    <a:alpha val="20000"/>
                  </a:srgbClr>
                </a:gs>
                <a:gs pos="100000">
                  <a:srgbClr val="222A35">
                    <a:alpha val="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15"/>
            <p:cNvSpPr/>
            <p:nvPr/>
          </p:nvSpPr>
          <p:spPr>
            <a:xfrm rot="-9000000">
              <a:off x="10150845" y="4270841"/>
              <a:ext cx="1897885" cy="1897885"/>
            </a:xfrm>
            <a:prstGeom prst="ellipse">
              <a:avLst/>
            </a:prstGeom>
            <a:gradFill>
              <a:gsLst>
                <a:gs pos="0">
                  <a:srgbClr val="323F4F">
                    <a:alpha val="9411"/>
                  </a:srgbClr>
                </a:gs>
                <a:gs pos="100000">
                  <a:srgbClr val="323F4F">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p15"/>
            <p:cNvSpPr/>
            <p:nvPr/>
          </p:nvSpPr>
          <p:spPr>
            <a:xfrm rot="4500000">
              <a:off x="2046780" y="3040492"/>
              <a:ext cx="2579322" cy="2579322"/>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p15"/>
            <p:cNvSpPr/>
            <p:nvPr/>
          </p:nvSpPr>
          <p:spPr>
            <a:xfrm rot="4500000">
              <a:off x="2224640" y="3193975"/>
              <a:ext cx="2243193" cy="2243193"/>
            </a:xfrm>
            <a:prstGeom prst="ellipse">
              <a:avLst/>
            </a:prstGeom>
            <a:noFill/>
            <a:ln w="31750" cap="flat" cmpd="sng">
              <a:solidFill>
                <a:srgbClr val="8296B0">
                  <a:alpha val="941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15" name="Google Shape;315;p15"/>
          <p:cNvSpPr txBox="1">
            <a:spLocks noGrp="1"/>
          </p:cNvSpPr>
          <p:nvPr>
            <p:ph type="title"/>
          </p:nvPr>
        </p:nvSpPr>
        <p:spPr>
          <a:xfrm>
            <a:off x="500049" y="1049750"/>
            <a:ext cx="6711300" cy="2819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Calibri"/>
              <a:buNone/>
            </a:pPr>
            <a:r>
              <a:rPr lang="en-US" sz="4000">
                <a:solidFill>
                  <a:schemeClr val="lt1"/>
                </a:solidFill>
                <a:latin typeface="Verdana"/>
                <a:ea typeface="Verdana"/>
                <a:cs typeface="Verdana"/>
                <a:sym typeface="Verdana"/>
              </a:rPr>
              <a:t>Touchless Hand Sanitizers have been installed in the main Lobby, near all doors, and on all floors.</a:t>
            </a:r>
            <a:endParaRPr sz="4000">
              <a:latin typeface="Verdana"/>
              <a:ea typeface="Verdana"/>
              <a:cs typeface="Verdana"/>
              <a:sym typeface="Verdana"/>
            </a:endParaRPr>
          </a:p>
        </p:txBody>
      </p:sp>
      <p:pic>
        <p:nvPicPr>
          <p:cNvPr id="316" name="Google Shape;316;p15"/>
          <p:cNvPicPr preferRelativeResize="0"/>
          <p:nvPr/>
        </p:nvPicPr>
        <p:blipFill rotWithShape="1">
          <a:blip r:embed="rId3">
            <a:alphaModFix/>
          </a:blip>
          <a:srcRect t="237" r="-1" b="1906"/>
          <a:stretch/>
        </p:blipFill>
        <p:spPr>
          <a:xfrm>
            <a:off x="7414219" y="2651474"/>
            <a:ext cx="3633700" cy="3961040"/>
          </a:xfrm>
          <a:prstGeom prst="rect">
            <a:avLst/>
          </a:prstGeom>
          <a:noFill/>
          <a:ln>
            <a:noFill/>
          </a:ln>
        </p:spPr>
      </p:pic>
      <p:grpSp>
        <p:nvGrpSpPr>
          <p:cNvPr id="317" name="Google Shape;317;p15"/>
          <p:cNvGrpSpPr/>
          <p:nvPr/>
        </p:nvGrpSpPr>
        <p:grpSpPr>
          <a:xfrm rot="-5400000">
            <a:off x="7734301" y="849622"/>
            <a:ext cx="304800" cy="429768"/>
            <a:chOff x="215328" y="-46937"/>
            <a:chExt cx="304800" cy="2773841"/>
          </a:xfrm>
        </p:grpSpPr>
        <p:cxnSp>
          <p:nvCxnSpPr>
            <p:cNvPr id="318" name="Google Shape;318;p15"/>
            <p:cNvCxnSpPr/>
            <p:nvPr/>
          </p:nvCxnSpPr>
          <p:spPr>
            <a:xfrm>
              <a:off x="2153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19" name="Google Shape;319;p15"/>
            <p:cNvCxnSpPr/>
            <p:nvPr/>
          </p:nvCxnSpPr>
          <p:spPr>
            <a:xfrm>
              <a:off x="3169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20" name="Google Shape;320;p15"/>
            <p:cNvCxnSpPr/>
            <p:nvPr/>
          </p:nvCxnSpPr>
          <p:spPr>
            <a:xfrm>
              <a:off x="4185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21" name="Google Shape;321;p15"/>
            <p:cNvCxnSpPr/>
            <p:nvPr/>
          </p:nvCxnSpPr>
          <p:spPr>
            <a:xfrm>
              <a:off x="5201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grpSp>
      <p:sp>
        <p:nvSpPr>
          <p:cNvPr id="322" name="Google Shape;322;p15"/>
          <p:cNvSpPr/>
          <p:nvPr/>
        </p:nvSpPr>
        <p:spPr>
          <a:xfrm rot="-5400000">
            <a:off x="10438146" y="1042605"/>
            <a:ext cx="2796461" cy="711252"/>
          </a:xfrm>
          <a:prstGeom prst="rect">
            <a:avLst/>
          </a:prstGeom>
          <a:gradFill>
            <a:gsLst>
              <a:gs pos="0">
                <a:srgbClr val="ACB8CA">
                  <a:alpha val="0"/>
                </a:srgbClr>
              </a:gs>
              <a:gs pos="100000">
                <a:srgbClr val="323F4F">
                  <a:alpha val="9411"/>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23" name="Google Shape;323;p15"/>
          <p:cNvGrpSpPr/>
          <p:nvPr/>
        </p:nvGrpSpPr>
        <p:grpSpPr>
          <a:xfrm>
            <a:off x="9877278" y="4945279"/>
            <a:ext cx="1285875" cy="549007"/>
            <a:chOff x="7029447" y="3514725"/>
            <a:chExt cx="1285875" cy="549007"/>
          </a:xfrm>
        </p:grpSpPr>
        <p:cxnSp>
          <p:nvCxnSpPr>
            <p:cNvPr id="324" name="Google Shape;324;p15"/>
            <p:cNvCxnSpPr/>
            <p:nvPr/>
          </p:nvCxnSpPr>
          <p:spPr>
            <a:xfrm>
              <a:off x="7029447" y="3514725"/>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25" name="Google Shape;325;p15"/>
            <p:cNvCxnSpPr/>
            <p:nvPr/>
          </p:nvCxnSpPr>
          <p:spPr>
            <a:xfrm>
              <a:off x="7029447" y="3697727"/>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26" name="Google Shape;326;p15"/>
            <p:cNvCxnSpPr/>
            <p:nvPr/>
          </p:nvCxnSpPr>
          <p:spPr>
            <a:xfrm>
              <a:off x="7029447" y="3880729"/>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27" name="Google Shape;327;p15"/>
            <p:cNvCxnSpPr/>
            <p:nvPr/>
          </p:nvCxnSpPr>
          <p:spPr>
            <a:xfrm>
              <a:off x="7029447" y="4063732"/>
              <a:ext cx="1285875" cy="0"/>
            </a:xfrm>
            <a:prstGeom prst="straightConnector1">
              <a:avLst/>
            </a:prstGeom>
            <a:noFill/>
            <a:ln w="31750" cap="rnd" cmpd="sng">
              <a:solidFill>
                <a:srgbClr val="8296B0">
                  <a:alpha val="20000"/>
                </a:srgbClr>
              </a:solidFill>
              <a:prstDash val="dot"/>
              <a:round/>
              <a:headEnd type="none" w="sm" len="sm"/>
              <a:tailEnd type="none" w="sm" len="sm"/>
            </a:ln>
          </p:spPr>
        </p:cxnSp>
      </p:grpSp>
      <p:sp>
        <p:nvSpPr>
          <p:cNvPr id="328" name="Google Shape;328;p15"/>
          <p:cNvSpPr/>
          <p:nvPr/>
        </p:nvSpPr>
        <p:spPr>
          <a:xfrm rot="10800000">
            <a:off x="-1" y="6140785"/>
            <a:ext cx="6095997" cy="711252"/>
          </a:xfrm>
          <a:prstGeom prst="rect">
            <a:avLst/>
          </a:prstGeom>
          <a:gradFill>
            <a:gsLst>
              <a:gs pos="0">
                <a:srgbClr val="222A35">
                  <a:alpha val="9411"/>
                </a:srgbClr>
              </a:gs>
              <a:gs pos="10000">
                <a:srgbClr val="222A35">
                  <a:alpha val="9411"/>
                </a:srgbClr>
              </a:gs>
              <a:gs pos="100000">
                <a:srgbClr val="8296B0">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29" name="Google Shape;329;p15"/>
          <p:cNvGrpSpPr/>
          <p:nvPr/>
        </p:nvGrpSpPr>
        <p:grpSpPr>
          <a:xfrm rot="5400000">
            <a:off x="616345" y="5940560"/>
            <a:ext cx="1285875" cy="549007"/>
            <a:chOff x="7029447" y="3514725"/>
            <a:chExt cx="1285875" cy="549007"/>
          </a:xfrm>
        </p:grpSpPr>
        <p:cxnSp>
          <p:nvCxnSpPr>
            <p:cNvPr id="330" name="Google Shape;330;p15"/>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31" name="Google Shape;331;p15"/>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32" name="Google Shape;332;p15"/>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33" name="Google Shape;333;p15"/>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sp>
        <p:nvSpPr>
          <p:cNvPr id="334" name="Google Shape;334;p15"/>
          <p:cNvSpPr txBox="1">
            <a:spLocks noGrp="1"/>
          </p:cNvSpPr>
          <p:nvPr>
            <p:ph type="title"/>
          </p:nvPr>
        </p:nvSpPr>
        <p:spPr>
          <a:xfrm>
            <a:off x="639675" y="5260875"/>
            <a:ext cx="63417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sz="3000" dirty="0">
                <a:solidFill>
                  <a:srgbClr val="FFFFFF"/>
                </a:solidFill>
                <a:latin typeface="Verdana"/>
                <a:ea typeface="Verdana"/>
                <a:cs typeface="Verdana"/>
                <a:sym typeface="Verdana"/>
              </a:rPr>
              <a:t>If a sanitizer is empty, please inform the main office or call 215-204-1385</a:t>
            </a:r>
            <a:endParaRPr sz="3000" dirty="0">
              <a:solidFill>
                <a:srgbClr val="FFFFFF"/>
              </a:solidFill>
              <a:latin typeface="Verdana"/>
              <a:ea typeface="Verdana"/>
              <a:cs typeface="Verdana"/>
              <a:sym typeface="Verdana"/>
            </a:endParaRPr>
          </a:p>
        </p:txBody>
      </p:sp>
      <p:pic>
        <p:nvPicPr>
          <p:cNvPr id="335" name="Google Shape;335;p15"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9"/>
        <p:cNvGrpSpPr/>
        <p:nvPr/>
      </p:nvGrpSpPr>
      <p:grpSpPr>
        <a:xfrm>
          <a:off x="0" y="0"/>
          <a:ext cx="0" cy="0"/>
          <a:chOff x="0" y="0"/>
          <a:chExt cx="0" cy="0"/>
        </a:xfrm>
      </p:grpSpPr>
      <p:sp>
        <p:nvSpPr>
          <p:cNvPr id="340" name="Google Shape;340;p16"/>
          <p:cNvSpPr txBox="1">
            <a:spLocks noGrp="1"/>
          </p:cNvSpPr>
          <p:nvPr>
            <p:ph type="title"/>
          </p:nvPr>
        </p:nvSpPr>
        <p:spPr>
          <a:xfrm>
            <a:off x="5773617" y="3085612"/>
            <a:ext cx="5865300" cy="2103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Calibri"/>
              <a:buNone/>
            </a:pPr>
            <a:r>
              <a:rPr lang="en-US" sz="4100">
                <a:latin typeface="Verdana"/>
                <a:ea typeface="Verdana"/>
                <a:cs typeface="Verdana"/>
                <a:sym typeface="Verdana"/>
              </a:rPr>
              <a:t>Pay attention to all traffic pattern directions posted in Beury Hall.</a:t>
            </a:r>
            <a:endParaRPr sz="3700">
              <a:latin typeface="Verdana"/>
              <a:ea typeface="Verdana"/>
              <a:cs typeface="Verdana"/>
              <a:sym typeface="Verdana"/>
            </a:endParaRPr>
          </a:p>
        </p:txBody>
      </p:sp>
      <p:pic>
        <p:nvPicPr>
          <p:cNvPr id="341" name="Google Shape;341;p16"/>
          <p:cNvPicPr preferRelativeResize="0"/>
          <p:nvPr/>
        </p:nvPicPr>
        <p:blipFill rotWithShape="1">
          <a:blip r:embed="rId3">
            <a:alphaModFix/>
          </a:blip>
          <a:srcRect/>
          <a:stretch/>
        </p:blipFill>
        <p:spPr>
          <a:xfrm>
            <a:off x="884425" y="678623"/>
            <a:ext cx="4378225" cy="3476344"/>
          </a:xfrm>
          <a:prstGeom prst="rect">
            <a:avLst/>
          </a:prstGeom>
          <a:noFill/>
          <a:ln>
            <a:noFill/>
          </a:ln>
        </p:spPr>
      </p:pic>
      <p:pic>
        <p:nvPicPr>
          <p:cNvPr id="342" name="Google Shape;342;p16" descr="News Archive - Temple University Department of Chemistry"/>
          <p:cNvPicPr preferRelativeResize="0"/>
          <p:nvPr/>
        </p:nvPicPr>
        <p:blipFill rotWithShape="1">
          <a:blip r:embed="rId4">
            <a:alphaModFix/>
          </a:blip>
          <a:srcRect l="4436" r="5024"/>
          <a:stretch/>
        </p:blipFill>
        <p:spPr>
          <a:xfrm>
            <a:off x="10113622" y="10"/>
            <a:ext cx="2078377" cy="22955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17"/>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17"/>
          <p:cNvSpPr/>
          <p:nvPr/>
        </p:nvSpPr>
        <p:spPr>
          <a:xfrm>
            <a:off x="0" y="0"/>
            <a:ext cx="12188952" cy="6858000"/>
          </a:xfrm>
          <a:prstGeom prst="rect">
            <a:avLst/>
          </a:prstGeom>
          <a:solidFill>
            <a:schemeClr val="dk1">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49" name="Google Shape;349;p17"/>
          <p:cNvGrpSpPr/>
          <p:nvPr/>
        </p:nvGrpSpPr>
        <p:grpSpPr>
          <a:xfrm>
            <a:off x="1" y="2075420"/>
            <a:ext cx="12396066" cy="4440643"/>
            <a:chOff x="1" y="2075420"/>
            <a:chExt cx="12396066" cy="4440643"/>
          </a:xfrm>
        </p:grpSpPr>
        <p:sp>
          <p:nvSpPr>
            <p:cNvPr id="350" name="Google Shape;350;p17"/>
            <p:cNvSpPr/>
            <p:nvPr/>
          </p:nvSpPr>
          <p:spPr>
            <a:xfrm rot="4500000">
              <a:off x="7942191" y="2507571"/>
              <a:ext cx="3563871" cy="3563871"/>
            </a:xfrm>
            <a:prstGeom prst="ellipse">
              <a:avLst/>
            </a:prstGeom>
            <a:noFill/>
            <a:ln w="31750" cap="flat" cmpd="sng">
              <a:solidFill>
                <a:srgbClr val="8296B0">
                  <a:alpha val="9411"/>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17"/>
            <p:cNvSpPr/>
            <p:nvPr/>
          </p:nvSpPr>
          <p:spPr>
            <a:xfrm rot="-5400000">
              <a:off x="10435065" y="4048931"/>
              <a:ext cx="1381607" cy="1381607"/>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17"/>
            <p:cNvSpPr/>
            <p:nvPr/>
          </p:nvSpPr>
          <p:spPr>
            <a:xfrm rot="-5400000">
              <a:off x="1" y="2075420"/>
              <a:ext cx="3144364" cy="3144364"/>
            </a:xfrm>
            <a:prstGeom prst="ellipse">
              <a:avLst/>
            </a:prstGeom>
            <a:gradFill>
              <a:gsLst>
                <a:gs pos="0">
                  <a:srgbClr val="323F4F">
                    <a:alpha val="20000"/>
                  </a:srgbClr>
                </a:gs>
                <a:gs pos="100000">
                  <a:srgbClr val="222A35">
                    <a:alpha val="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17"/>
            <p:cNvSpPr/>
            <p:nvPr/>
          </p:nvSpPr>
          <p:spPr>
            <a:xfrm rot="-9000000">
              <a:off x="10150845" y="4270841"/>
              <a:ext cx="1897885" cy="1897885"/>
            </a:xfrm>
            <a:prstGeom prst="ellipse">
              <a:avLst/>
            </a:prstGeom>
            <a:gradFill>
              <a:gsLst>
                <a:gs pos="0">
                  <a:srgbClr val="323F4F">
                    <a:alpha val="9411"/>
                  </a:srgbClr>
                </a:gs>
                <a:gs pos="100000">
                  <a:srgbClr val="323F4F">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17"/>
            <p:cNvSpPr/>
            <p:nvPr/>
          </p:nvSpPr>
          <p:spPr>
            <a:xfrm rot="4500000">
              <a:off x="2046780" y="3040492"/>
              <a:ext cx="2579322" cy="2579322"/>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17"/>
            <p:cNvSpPr/>
            <p:nvPr/>
          </p:nvSpPr>
          <p:spPr>
            <a:xfrm rot="4500000">
              <a:off x="2224640" y="3193975"/>
              <a:ext cx="2243193" cy="2243193"/>
            </a:xfrm>
            <a:prstGeom prst="ellipse">
              <a:avLst/>
            </a:prstGeom>
            <a:noFill/>
            <a:ln w="31750" cap="flat" cmpd="sng">
              <a:solidFill>
                <a:srgbClr val="8296B0">
                  <a:alpha val="941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56" name="Google Shape;356;p17"/>
          <p:cNvSpPr txBox="1">
            <a:spLocks noGrp="1"/>
          </p:cNvSpPr>
          <p:nvPr>
            <p:ph type="title"/>
          </p:nvPr>
        </p:nvSpPr>
        <p:spPr>
          <a:xfrm>
            <a:off x="195475" y="198200"/>
            <a:ext cx="9808800" cy="184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100">
                <a:solidFill>
                  <a:schemeClr val="lt1"/>
                </a:solidFill>
                <a:latin typeface="Verdana"/>
                <a:ea typeface="Verdana"/>
                <a:cs typeface="Verdana"/>
                <a:sym typeface="Verdana"/>
              </a:rPr>
              <a:t>Stairways in Beury Hall are labeled as UP Only or DOWN Only. Pay careful attention to posted signage before entering the stairwells. </a:t>
            </a:r>
            <a:endParaRPr sz="3900">
              <a:solidFill>
                <a:schemeClr val="lt1"/>
              </a:solidFill>
              <a:latin typeface="Verdana"/>
              <a:ea typeface="Verdana"/>
              <a:cs typeface="Verdana"/>
              <a:sym typeface="Verdana"/>
            </a:endParaRPr>
          </a:p>
        </p:txBody>
      </p:sp>
      <p:sp>
        <p:nvSpPr>
          <p:cNvPr id="357" name="Google Shape;357;p17"/>
          <p:cNvSpPr/>
          <p:nvPr/>
        </p:nvSpPr>
        <p:spPr>
          <a:xfrm rot="-5400000">
            <a:off x="10438146" y="1042605"/>
            <a:ext cx="2796461" cy="711252"/>
          </a:xfrm>
          <a:prstGeom prst="rect">
            <a:avLst/>
          </a:prstGeom>
          <a:gradFill>
            <a:gsLst>
              <a:gs pos="0">
                <a:srgbClr val="ACB8CA">
                  <a:alpha val="0"/>
                </a:srgbClr>
              </a:gs>
              <a:gs pos="100000">
                <a:srgbClr val="323F4F">
                  <a:alpha val="9411"/>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8" name="Google Shape;358;p17"/>
          <p:cNvPicPr preferRelativeResize="0"/>
          <p:nvPr/>
        </p:nvPicPr>
        <p:blipFill rotWithShape="1">
          <a:blip r:embed="rId3">
            <a:alphaModFix/>
          </a:blip>
          <a:srcRect l="2503" t="2903" r="1930"/>
          <a:stretch/>
        </p:blipFill>
        <p:spPr>
          <a:xfrm>
            <a:off x="6517725" y="2591375"/>
            <a:ext cx="3193400" cy="3901125"/>
          </a:xfrm>
          <a:prstGeom prst="rect">
            <a:avLst/>
          </a:prstGeom>
          <a:noFill/>
          <a:ln>
            <a:noFill/>
          </a:ln>
        </p:spPr>
      </p:pic>
      <p:grpSp>
        <p:nvGrpSpPr>
          <p:cNvPr id="359" name="Google Shape;359;p17"/>
          <p:cNvGrpSpPr/>
          <p:nvPr/>
        </p:nvGrpSpPr>
        <p:grpSpPr>
          <a:xfrm rot="-5400000">
            <a:off x="7913537" y="135711"/>
            <a:ext cx="304800" cy="429768"/>
            <a:chOff x="215328" y="-46937"/>
            <a:chExt cx="304800" cy="2773841"/>
          </a:xfrm>
        </p:grpSpPr>
        <p:cxnSp>
          <p:nvCxnSpPr>
            <p:cNvPr id="360" name="Google Shape;360;p17"/>
            <p:cNvCxnSpPr/>
            <p:nvPr/>
          </p:nvCxnSpPr>
          <p:spPr>
            <a:xfrm>
              <a:off x="2153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61" name="Google Shape;361;p17"/>
            <p:cNvCxnSpPr/>
            <p:nvPr/>
          </p:nvCxnSpPr>
          <p:spPr>
            <a:xfrm>
              <a:off x="3169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62" name="Google Shape;362;p17"/>
            <p:cNvCxnSpPr/>
            <p:nvPr/>
          </p:nvCxnSpPr>
          <p:spPr>
            <a:xfrm>
              <a:off x="4185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63" name="Google Shape;363;p17"/>
            <p:cNvCxnSpPr/>
            <p:nvPr/>
          </p:nvCxnSpPr>
          <p:spPr>
            <a:xfrm>
              <a:off x="5201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grpSp>
      <p:pic>
        <p:nvPicPr>
          <p:cNvPr id="364" name="Google Shape;364;p17"/>
          <p:cNvPicPr preferRelativeResize="0"/>
          <p:nvPr/>
        </p:nvPicPr>
        <p:blipFill rotWithShape="1">
          <a:blip r:embed="rId4">
            <a:alphaModFix/>
          </a:blip>
          <a:srcRect l="2742" t="1390"/>
          <a:stretch/>
        </p:blipFill>
        <p:spPr>
          <a:xfrm>
            <a:off x="2174825" y="2565625"/>
            <a:ext cx="3341525" cy="3901125"/>
          </a:xfrm>
          <a:prstGeom prst="rect">
            <a:avLst/>
          </a:prstGeom>
          <a:noFill/>
          <a:ln>
            <a:noFill/>
          </a:ln>
        </p:spPr>
      </p:pic>
      <p:grpSp>
        <p:nvGrpSpPr>
          <p:cNvPr id="365" name="Google Shape;365;p17"/>
          <p:cNvGrpSpPr/>
          <p:nvPr/>
        </p:nvGrpSpPr>
        <p:grpSpPr>
          <a:xfrm>
            <a:off x="9877278" y="4945279"/>
            <a:ext cx="1285875" cy="549007"/>
            <a:chOff x="7029447" y="3514725"/>
            <a:chExt cx="1285875" cy="549007"/>
          </a:xfrm>
        </p:grpSpPr>
        <p:cxnSp>
          <p:nvCxnSpPr>
            <p:cNvPr id="366" name="Google Shape;366;p17"/>
            <p:cNvCxnSpPr/>
            <p:nvPr/>
          </p:nvCxnSpPr>
          <p:spPr>
            <a:xfrm>
              <a:off x="7029447" y="3514725"/>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67" name="Google Shape;367;p17"/>
            <p:cNvCxnSpPr/>
            <p:nvPr/>
          </p:nvCxnSpPr>
          <p:spPr>
            <a:xfrm>
              <a:off x="7029447" y="3697727"/>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68" name="Google Shape;368;p17"/>
            <p:cNvCxnSpPr/>
            <p:nvPr/>
          </p:nvCxnSpPr>
          <p:spPr>
            <a:xfrm>
              <a:off x="7029447" y="3880729"/>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69" name="Google Shape;369;p17"/>
            <p:cNvCxnSpPr/>
            <p:nvPr/>
          </p:nvCxnSpPr>
          <p:spPr>
            <a:xfrm>
              <a:off x="7029447" y="4063732"/>
              <a:ext cx="1285875" cy="0"/>
            </a:xfrm>
            <a:prstGeom prst="straightConnector1">
              <a:avLst/>
            </a:prstGeom>
            <a:noFill/>
            <a:ln w="31750" cap="rnd" cmpd="sng">
              <a:solidFill>
                <a:srgbClr val="8296B0">
                  <a:alpha val="20000"/>
                </a:srgbClr>
              </a:solidFill>
              <a:prstDash val="dot"/>
              <a:round/>
              <a:headEnd type="none" w="sm" len="sm"/>
              <a:tailEnd type="none" w="sm" len="sm"/>
            </a:ln>
          </p:spPr>
        </p:cxnSp>
      </p:grpSp>
      <p:sp>
        <p:nvSpPr>
          <p:cNvPr id="370" name="Google Shape;370;p17"/>
          <p:cNvSpPr/>
          <p:nvPr/>
        </p:nvSpPr>
        <p:spPr>
          <a:xfrm rot="10800000">
            <a:off x="-1" y="6140785"/>
            <a:ext cx="6095997" cy="711252"/>
          </a:xfrm>
          <a:prstGeom prst="rect">
            <a:avLst/>
          </a:prstGeom>
          <a:gradFill>
            <a:gsLst>
              <a:gs pos="0">
                <a:srgbClr val="222A35">
                  <a:alpha val="9411"/>
                </a:srgbClr>
              </a:gs>
              <a:gs pos="10000">
                <a:srgbClr val="222A35">
                  <a:alpha val="9411"/>
                </a:srgbClr>
              </a:gs>
              <a:gs pos="100000">
                <a:srgbClr val="8296B0">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71" name="Google Shape;371;p17"/>
          <p:cNvGrpSpPr/>
          <p:nvPr/>
        </p:nvGrpSpPr>
        <p:grpSpPr>
          <a:xfrm rot="5400000">
            <a:off x="616345" y="5940560"/>
            <a:ext cx="1285875" cy="549007"/>
            <a:chOff x="7029447" y="3514725"/>
            <a:chExt cx="1285875" cy="549007"/>
          </a:xfrm>
        </p:grpSpPr>
        <p:cxnSp>
          <p:nvCxnSpPr>
            <p:cNvPr id="372" name="Google Shape;372;p17"/>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73" name="Google Shape;373;p17"/>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74" name="Google Shape;374;p17"/>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75" name="Google Shape;375;p17"/>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pic>
        <p:nvPicPr>
          <p:cNvPr id="376" name="Google Shape;376;p17"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6"/>
        <p:cNvGrpSpPr/>
        <p:nvPr/>
      </p:nvGrpSpPr>
      <p:grpSpPr>
        <a:xfrm>
          <a:off x="0" y="0"/>
          <a:ext cx="0" cy="0"/>
          <a:chOff x="0" y="0"/>
          <a:chExt cx="0" cy="0"/>
        </a:xfrm>
      </p:grpSpPr>
      <p:pic>
        <p:nvPicPr>
          <p:cNvPr id="117" name="Google Shape;117;g8fef276b9b_4_5" descr="News Archive - Temple University Department of Chemistry"/>
          <p:cNvPicPr preferRelativeResize="0"/>
          <p:nvPr/>
        </p:nvPicPr>
        <p:blipFill rotWithShape="1">
          <a:blip r:embed="rId3">
            <a:alphaModFix/>
          </a:blip>
          <a:srcRect l="4436" r="5024"/>
          <a:stretch/>
        </p:blipFill>
        <p:spPr>
          <a:xfrm>
            <a:off x="10150125" y="3"/>
            <a:ext cx="2041875" cy="2255225"/>
          </a:xfrm>
          <a:prstGeom prst="rect">
            <a:avLst/>
          </a:prstGeom>
          <a:noFill/>
          <a:ln>
            <a:noFill/>
          </a:ln>
        </p:spPr>
      </p:pic>
      <p:sp>
        <p:nvSpPr>
          <p:cNvPr id="118" name="Google Shape;118;g8fef276b9b_4_5"/>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8fef276b9b_4_5"/>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g8fef276b9b_4_5"/>
          <p:cNvSpPr txBox="1">
            <a:spLocks noGrp="1"/>
          </p:cNvSpPr>
          <p:nvPr>
            <p:ph type="title"/>
          </p:nvPr>
        </p:nvSpPr>
        <p:spPr>
          <a:xfrm>
            <a:off x="452375" y="3527725"/>
            <a:ext cx="8709000" cy="1325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100" b="1">
                <a:latin typeface="Verdana"/>
                <a:ea typeface="Verdana"/>
                <a:cs typeface="Verdana"/>
                <a:sym typeface="Verdana"/>
              </a:rPr>
              <a:t>We are excited to have you on campus for Fall 2020! </a:t>
            </a:r>
            <a:endParaRPr sz="3100" b="1">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endParaRPr sz="2700" b="1">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r>
              <a:rPr lang="en-US" sz="2700">
                <a:latin typeface="Verdana"/>
                <a:ea typeface="Verdana"/>
                <a:cs typeface="Verdana"/>
                <a:sym typeface="Verdana"/>
              </a:rPr>
              <a:t>Along with multiple virtual/online courses, the Chemistry Department is offering several in-person courses, including lectures and labs. To promote the safety of our Temple community it is important that everyone follows the COVID-19 safety protocols and procedures.</a:t>
            </a:r>
            <a:endParaRPr sz="2700">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endParaRPr sz="2700">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r>
              <a:rPr lang="en-US" sz="2700">
                <a:latin typeface="Verdana"/>
                <a:ea typeface="Verdana"/>
                <a:cs typeface="Verdana"/>
                <a:sym typeface="Verdana"/>
              </a:rPr>
              <a:t>This presentation will introduce you to the COVID-19 safety procedures and resources available at Temple and those specific to the Chemistry Department. </a:t>
            </a:r>
            <a:br>
              <a:rPr lang="en-US" sz="2700">
                <a:latin typeface="Verdana"/>
                <a:ea typeface="Verdana"/>
                <a:cs typeface="Verdana"/>
                <a:sym typeface="Verdana"/>
              </a:rPr>
            </a:br>
            <a:br>
              <a:rPr lang="en-US" sz="2700">
                <a:latin typeface="Verdana"/>
                <a:ea typeface="Verdana"/>
                <a:cs typeface="Verdana"/>
                <a:sym typeface="Verdana"/>
              </a:rPr>
            </a:br>
            <a:br>
              <a:rPr lang="en-US" sz="2700">
                <a:latin typeface="Verdana"/>
                <a:ea typeface="Verdana"/>
                <a:cs typeface="Verdana"/>
                <a:sym typeface="Verdana"/>
              </a:rPr>
            </a:br>
            <a:br>
              <a:rPr lang="en-US" sz="2700">
                <a:latin typeface="Verdana"/>
                <a:ea typeface="Verdana"/>
                <a:cs typeface="Verdana"/>
                <a:sym typeface="Verdana"/>
              </a:rPr>
            </a:br>
            <a:endParaRPr sz="27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18"/>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18"/>
          <p:cNvSpPr txBox="1">
            <a:spLocks noGrp="1"/>
          </p:cNvSpPr>
          <p:nvPr>
            <p:ph type="title"/>
          </p:nvPr>
        </p:nvSpPr>
        <p:spPr>
          <a:xfrm>
            <a:off x="500538" y="947700"/>
            <a:ext cx="4005000" cy="4962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sz="3000" b="1">
                <a:solidFill>
                  <a:srgbClr val="FFFFFF"/>
                </a:solidFill>
                <a:latin typeface="Calibri"/>
                <a:ea typeface="Calibri"/>
                <a:cs typeface="Calibri"/>
                <a:sym typeface="Calibri"/>
              </a:rPr>
              <a:t>Restrooms are limited to 50% capacity.</a:t>
            </a:r>
            <a:endParaRPr sz="3000" b="1">
              <a:solidFill>
                <a:srgbClr val="FFFFFF"/>
              </a:solidFill>
              <a:latin typeface="Calibri"/>
              <a:ea typeface="Calibri"/>
              <a:cs typeface="Calibri"/>
              <a:sym typeface="Calibri"/>
            </a:endParaRPr>
          </a:p>
          <a:p>
            <a:pPr marL="0" lvl="0" indent="0" algn="ctr" rtl="0">
              <a:lnSpc>
                <a:spcPct val="90000"/>
              </a:lnSpc>
              <a:spcBef>
                <a:spcPts val="0"/>
              </a:spcBef>
              <a:spcAft>
                <a:spcPts val="0"/>
              </a:spcAft>
              <a:buClr>
                <a:srgbClr val="FFFFFF"/>
              </a:buClr>
              <a:buSzPts val="4400"/>
              <a:buFont typeface="Calibri"/>
              <a:buNone/>
            </a:pPr>
            <a:br>
              <a:rPr lang="en-US" sz="3000" b="1">
                <a:solidFill>
                  <a:srgbClr val="FFFFFF"/>
                </a:solidFill>
                <a:latin typeface="Calibri"/>
                <a:ea typeface="Calibri"/>
                <a:cs typeface="Calibri"/>
                <a:sym typeface="Calibri"/>
              </a:rPr>
            </a:br>
            <a:r>
              <a:rPr lang="en-US" sz="3000" b="1">
                <a:solidFill>
                  <a:srgbClr val="FFFFFF"/>
                </a:solidFill>
                <a:latin typeface="Calibri"/>
                <a:ea typeface="Calibri"/>
                <a:cs typeface="Calibri"/>
                <a:sym typeface="Calibri"/>
              </a:rPr>
              <a:t>Pay attention to signage for </a:t>
            </a:r>
            <a:r>
              <a:rPr lang="en-US" sz="3000" b="1">
                <a:solidFill>
                  <a:schemeClr val="lt1"/>
                </a:solidFill>
              </a:rPr>
              <a:t>maximum </a:t>
            </a:r>
            <a:r>
              <a:rPr lang="en-US" sz="3000" b="1">
                <a:solidFill>
                  <a:srgbClr val="FFFFFF"/>
                </a:solidFill>
                <a:latin typeface="Calibri"/>
                <a:ea typeface="Calibri"/>
                <a:cs typeface="Calibri"/>
                <a:sym typeface="Calibri"/>
              </a:rPr>
              <a:t>occupancy.</a:t>
            </a:r>
            <a:endParaRPr sz="3000" b="1">
              <a:solidFill>
                <a:srgbClr val="FFFFFF"/>
              </a:solidFill>
              <a:latin typeface="Calibri"/>
              <a:ea typeface="Calibri"/>
              <a:cs typeface="Calibri"/>
              <a:sym typeface="Calibri"/>
            </a:endParaRPr>
          </a:p>
          <a:p>
            <a:pPr marL="0" lvl="0" indent="0" algn="ctr" rtl="0">
              <a:lnSpc>
                <a:spcPct val="90000"/>
              </a:lnSpc>
              <a:spcBef>
                <a:spcPts val="0"/>
              </a:spcBef>
              <a:spcAft>
                <a:spcPts val="0"/>
              </a:spcAft>
              <a:buClr>
                <a:srgbClr val="FFFFFF"/>
              </a:buClr>
              <a:buSzPts val="4400"/>
              <a:buFont typeface="Calibri"/>
              <a:buNone/>
            </a:pPr>
            <a:endParaRPr sz="3000" b="1">
              <a:solidFill>
                <a:srgbClr val="FFFFFF"/>
              </a:solidFill>
            </a:endParaRPr>
          </a:p>
          <a:p>
            <a:pPr marL="0" lvl="0" indent="0" algn="ctr" rtl="0">
              <a:lnSpc>
                <a:spcPct val="90000"/>
              </a:lnSpc>
              <a:spcBef>
                <a:spcPts val="0"/>
              </a:spcBef>
              <a:spcAft>
                <a:spcPts val="0"/>
              </a:spcAft>
              <a:buClr>
                <a:srgbClr val="FFFFFF"/>
              </a:buClr>
              <a:buSzPts val="4400"/>
              <a:buFont typeface="Calibri"/>
              <a:buNone/>
            </a:pPr>
            <a:r>
              <a:rPr lang="en-US" sz="3000" b="1">
                <a:solidFill>
                  <a:srgbClr val="FFFFFF"/>
                </a:solidFill>
              </a:rPr>
              <a:t>Most restrooms have been equipped with foot pulls for handless exiting.</a:t>
            </a:r>
            <a:endParaRPr sz="3000" b="1">
              <a:solidFill>
                <a:srgbClr val="FFFFFF"/>
              </a:solidFill>
            </a:endParaRPr>
          </a:p>
        </p:txBody>
      </p:sp>
      <p:pic>
        <p:nvPicPr>
          <p:cNvPr id="383" name="Google Shape;383;p18" descr="A drawing of a cartoon character&#10;&#10;Description automatically generated"/>
          <p:cNvPicPr preferRelativeResize="0"/>
          <p:nvPr/>
        </p:nvPicPr>
        <p:blipFill rotWithShape="1">
          <a:blip r:embed="rId3">
            <a:alphaModFix/>
          </a:blip>
          <a:srcRect l="7430" r="11972" b="1"/>
          <a:stretch/>
        </p:blipFill>
        <p:spPr>
          <a:xfrm>
            <a:off x="5143500" y="520700"/>
            <a:ext cx="3848100" cy="5778500"/>
          </a:xfrm>
          <a:custGeom>
            <a:avLst/>
            <a:gdLst/>
            <a:ahLst/>
            <a:cxnLst/>
            <a:rect l="l" t="t" r="r" b="b"/>
            <a:pathLst>
              <a:path w="3933440" h="5861304" extrusionOk="0">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ln>
            <a:noFill/>
          </a:ln>
        </p:spPr>
      </p:pic>
      <p:pic>
        <p:nvPicPr>
          <p:cNvPr id="384" name="Google Shape;384;p18" descr="A sink and a mirror&#10;&#10;Description automatically generated"/>
          <p:cNvPicPr preferRelativeResize="0"/>
          <p:nvPr/>
        </p:nvPicPr>
        <p:blipFill rotWithShape="1">
          <a:blip r:embed="rId4">
            <a:alphaModFix/>
          </a:blip>
          <a:srcRect l="15855" r="5247" b="-3"/>
          <a:stretch/>
        </p:blipFill>
        <p:spPr>
          <a:xfrm>
            <a:off x="9067800" y="520700"/>
            <a:ext cx="2616200" cy="2413000"/>
          </a:xfrm>
          <a:custGeom>
            <a:avLst/>
            <a:gdLst/>
            <a:ahLst/>
            <a:cxnLst/>
            <a:rect l="l" t="t" r="r" b="b"/>
            <a:pathLst>
              <a:path w="3236976" h="2995156" extrusionOk="0">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noFill/>
          <a:ln>
            <a:noFill/>
          </a:ln>
        </p:spPr>
      </p:pic>
      <p:pic>
        <p:nvPicPr>
          <p:cNvPr id="385" name="Google Shape;385;p18" descr="News Archive - Temple University Department of Chemistry"/>
          <p:cNvPicPr preferRelativeResize="0"/>
          <p:nvPr/>
        </p:nvPicPr>
        <p:blipFill rotWithShape="1">
          <a:blip r:embed="rId5">
            <a:alphaModFix/>
          </a:blip>
          <a:srcRect l="9608" r="10197" b="2"/>
          <a:stretch/>
        </p:blipFill>
        <p:spPr>
          <a:xfrm>
            <a:off x="9067800" y="3022600"/>
            <a:ext cx="2616200" cy="3289300"/>
          </a:xfrm>
          <a:custGeom>
            <a:avLst/>
            <a:gdLst/>
            <a:ahLst/>
            <a:cxnLst/>
            <a:rect l="l" t="t" r="r" b="b"/>
            <a:pathLst>
              <a:path w="3224421" h="4020664" extrusionOk="0">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9"/>
        <p:cNvGrpSpPr/>
        <p:nvPr/>
      </p:nvGrpSpPr>
      <p:grpSpPr>
        <a:xfrm>
          <a:off x="0" y="0"/>
          <a:ext cx="0" cy="0"/>
          <a:chOff x="0" y="0"/>
          <a:chExt cx="0" cy="0"/>
        </a:xfrm>
      </p:grpSpPr>
      <p:sp>
        <p:nvSpPr>
          <p:cNvPr id="390" name="Google Shape;390;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19"/>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2" name="Google Shape;392;p19"/>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3" name="Google Shape;393;p19"/>
          <p:cNvSpPr txBox="1">
            <a:spLocks noGrp="1"/>
          </p:cNvSpPr>
          <p:nvPr>
            <p:ph type="title"/>
          </p:nvPr>
        </p:nvSpPr>
        <p:spPr>
          <a:xfrm>
            <a:off x="264425" y="338325"/>
            <a:ext cx="5437800" cy="2249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a:t>Elevator in Beury Hall:</a:t>
            </a:r>
            <a:endParaRPr sz="4000"/>
          </a:p>
          <a:p>
            <a:pPr marL="0" lvl="0" indent="0" algn="l" rtl="0">
              <a:lnSpc>
                <a:spcPct val="90000"/>
              </a:lnSpc>
              <a:spcBef>
                <a:spcPts val="0"/>
              </a:spcBef>
              <a:spcAft>
                <a:spcPts val="0"/>
              </a:spcAft>
              <a:buClr>
                <a:schemeClr val="lt1"/>
              </a:buClr>
              <a:buSzPts val="4000"/>
              <a:buFont typeface="Calibri"/>
              <a:buNone/>
            </a:pPr>
            <a:r>
              <a:rPr lang="en-US" sz="4000"/>
              <a:t>Maximum occupancy of 2 people at a time.</a:t>
            </a:r>
            <a:endParaRPr sz="4000"/>
          </a:p>
        </p:txBody>
      </p:sp>
      <p:pic>
        <p:nvPicPr>
          <p:cNvPr id="394" name="Google Shape;394;p19"/>
          <p:cNvPicPr preferRelativeResize="0"/>
          <p:nvPr/>
        </p:nvPicPr>
        <p:blipFill rotWithShape="1">
          <a:blip r:embed="rId3">
            <a:alphaModFix/>
          </a:blip>
          <a:srcRect r="-4" b="3605"/>
          <a:stretch/>
        </p:blipFill>
        <p:spPr>
          <a:xfrm>
            <a:off x="4973375" y="2692424"/>
            <a:ext cx="5203125" cy="3686250"/>
          </a:xfrm>
          <a:prstGeom prst="rect">
            <a:avLst/>
          </a:prstGeom>
          <a:noFill/>
          <a:ln>
            <a:noFill/>
          </a:ln>
        </p:spPr>
      </p:pic>
      <p:sp>
        <p:nvSpPr>
          <p:cNvPr id="395" name="Google Shape;395;p19"/>
          <p:cNvSpPr txBox="1">
            <a:spLocks noGrp="1"/>
          </p:cNvSpPr>
          <p:nvPr>
            <p:ph type="title"/>
          </p:nvPr>
        </p:nvSpPr>
        <p:spPr>
          <a:xfrm>
            <a:off x="264436" y="2977425"/>
            <a:ext cx="5953800" cy="224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Please use</a:t>
            </a:r>
            <a:endParaRPr sz="4000" b="1"/>
          </a:p>
          <a:p>
            <a:pPr marL="0" lvl="0" indent="0" algn="l" rtl="0">
              <a:lnSpc>
                <a:spcPct val="90000"/>
              </a:lnSpc>
              <a:spcBef>
                <a:spcPts val="0"/>
              </a:spcBef>
              <a:spcAft>
                <a:spcPts val="0"/>
              </a:spcAft>
              <a:buClr>
                <a:schemeClr val="lt1"/>
              </a:buClr>
              <a:buSzPts val="4000"/>
              <a:buFont typeface="Calibri"/>
              <a:buNone/>
            </a:pPr>
            <a:r>
              <a:rPr lang="en-US" sz="4000" b="1"/>
              <a:t>the stairs if you are physically able.</a:t>
            </a:r>
            <a:endParaRPr sz="4000"/>
          </a:p>
        </p:txBody>
      </p:sp>
      <p:pic>
        <p:nvPicPr>
          <p:cNvPr id="396" name="Google Shape;396;p19"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p20"/>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p20"/>
          <p:cNvSpPr txBox="1">
            <a:spLocks noGrp="1"/>
          </p:cNvSpPr>
          <p:nvPr>
            <p:ph type="title"/>
          </p:nvPr>
        </p:nvSpPr>
        <p:spPr>
          <a:xfrm>
            <a:off x="336884" y="742951"/>
            <a:ext cx="4332307" cy="49625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br>
              <a:rPr lang="en-US" sz="4000">
                <a:solidFill>
                  <a:srgbClr val="FFFFFF"/>
                </a:solidFill>
                <a:latin typeface="Calibri"/>
                <a:ea typeface="Calibri"/>
                <a:cs typeface="Calibri"/>
                <a:sym typeface="Calibri"/>
              </a:rPr>
            </a:br>
            <a:r>
              <a:rPr lang="en-US" sz="4000">
                <a:solidFill>
                  <a:srgbClr val="FFFFFF"/>
                </a:solidFill>
                <a:latin typeface="Calibri"/>
                <a:ea typeface="Calibri"/>
                <a:cs typeface="Calibri"/>
                <a:sym typeface="Calibri"/>
              </a:rPr>
              <a:t>Bubbler-style water fountains are disabled.</a:t>
            </a:r>
            <a:br>
              <a:rPr lang="en-US" sz="4000">
                <a:solidFill>
                  <a:srgbClr val="FFFFFF"/>
                </a:solidFill>
                <a:latin typeface="Calibri"/>
                <a:ea typeface="Calibri"/>
                <a:cs typeface="Calibri"/>
                <a:sym typeface="Calibri"/>
              </a:rPr>
            </a:br>
            <a:r>
              <a:rPr lang="en-US" sz="4000">
                <a:solidFill>
                  <a:srgbClr val="FFFFFF"/>
                </a:solidFill>
                <a:latin typeface="Calibri"/>
                <a:ea typeface="Calibri"/>
                <a:cs typeface="Calibri"/>
                <a:sym typeface="Calibri"/>
              </a:rPr>
              <a:t>  </a:t>
            </a:r>
            <a:br>
              <a:rPr lang="en-US" sz="4000">
                <a:solidFill>
                  <a:srgbClr val="FFFFFF"/>
                </a:solidFill>
                <a:latin typeface="Calibri"/>
                <a:ea typeface="Calibri"/>
                <a:cs typeface="Calibri"/>
                <a:sym typeface="Calibri"/>
              </a:rPr>
            </a:br>
            <a:r>
              <a:rPr lang="en-US" sz="4000">
                <a:solidFill>
                  <a:srgbClr val="FFFFFF"/>
                </a:solidFill>
                <a:latin typeface="Calibri"/>
                <a:ea typeface="Calibri"/>
                <a:cs typeface="Calibri"/>
                <a:sym typeface="Calibri"/>
              </a:rPr>
              <a:t>Bottle filling stations are available with the bubbler portion disabled.</a:t>
            </a:r>
            <a:br>
              <a:rPr lang="en-US" sz="4000">
                <a:solidFill>
                  <a:srgbClr val="FFFFFF"/>
                </a:solidFill>
                <a:latin typeface="Calibri"/>
                <a:ea typeface="Calibri"/>
                <a:cs typeface="Calibri"/>
                <a:sym typeface="Calibri"/>
              </a:rPr>
            </a:br>
            <a:endParaRPr sz="4000">
              <a:solidFill>
                <a:srgbClr val="FFFFFF"/>
              </a:solidFill>
              <a:latin typeface="Calibri"/>
              <a:ea typeface="Calibri"/>
              <a:cs typeface="Calibri"/>
              <a:sym typeface="Calibri"/>
            </a:endParaRPr>
          </a:p>
        </p:txBody>
      </p:sp>
      <p:pic>
        <p:nvPicPr>
          <p:cNvPr id="403" name="Google Shape;403;p20"/>
          <p:cNvPicPr preferRelativeResize="0">
            <a:picLocks noGrp="1"/>
          </p:cNvPicPr>
          <p:nvPr>
            <p:ph type="body" idx="1"/>
          </p:nvPr>
        </p:nvPicPr>
        <p:blipFill rotWithShape="1">
          <a:blip r:embed="rId3">
            <a:alphaModFix/>
          </a:blip>
          <a:srcRect/>
          <a:stretch/>
        </p:blipFill>
        <p:spPr>
          <a:xfrm>
            <a:off x="5231757" y="533305"/>
            <a:ext cx="3504280" cy="3289395"/>
          </a:xfrm>
          <a:prstGeom prst="rect">
            <a:avLst/>
          </a:prstGeom>
          <a:noFill/>
          <a:ln>
            <a:noFill/>
          </a:ln>
        </p:spPr>
      </p:pic>
      <p:pic>
        <p:nvPicPr>
          <p:cNvPr id="404" name="Google Shape;404;p20"/>
          <p:cNvPicPr preferRelativeResize="0"/>
          <p:nvPr/>
        </p:nvPicPr>
        <p:blipFill rotWithShape="1">
          <a:blip r:embed="rId4">
            <a:alphaModFix/>
          </a:blip>
          <a:srcRect/>
          <a:stretch/>
        </p:blipFill>
        <p:spPr>
          <a:xfrm>
            <a:off x="8493756" y="3341211"/>
            <a:ext cx="3631810" cy="3409105"/>
          </a:xfrm>
          <a:prstGeom prst="rect">
            <a:avLst/>
          </a:prstGeom>
          <a:noFill/>
          <a:ln>
            <a:noFill/>
          </a:ln>
        </p:spPr>
      </p:pic>
      <p:pic>
        <p:nvPicPr>
          <p:cNvPr id="405" name="Google Shape;405;p20"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9"/>
        <p:cNvGrpSpPr/>
        <p:nvPr/>
      </p:nvGrpSpPr>
      <p:grpSpPr>
        <a:xfrm>
          <a:off x="0" y="0"/>
          <a:ext cx="0" cy="0"/>
          <a:chOff x="0" y="0"/>
          <a:chExt cx="0" cy="0"/>
        </a:xfrm>
      </p:grpSpPr>
      <p:sp>
        <p:nvSpPr>
          <p:cNvPr id="410" name="Google Shape;410;g8fef276b9b_0_50"/>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g8fef276b9b_0_50"/>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g8fef276b9b_0_50"/>
          <p:cNvSpPr txBox="1">
            <a:spLocks noGrp="1"/>
          </p:cNvSpPr>
          <p:nvPr>
            <p:ph type="title"/>
          </p:nvPr>
        </p:nvSpPr>
        <p:spPr>
          <a:xfrm>
            <a:off x="136375" y="309575"/>
            <a:ext cx="9601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3400" b="1">
                <a:latin typeface="Verdana"/>
                <a:ea typeface="Verdana"/>
                <a:cs typeface="Verdana"/>
                <a:sym typeface="Verdana"/>
              </a:rPr>
              <a:t>In-Person Courses (Lectures &amp; Labs):</a:t>
            </a:r>
            <a:endParaRPr sz="3400" b="1">
              <a:latin typeface="Verdana"/>
              <a:ea typeface="Verdana"/>
              <a:cs typeface="Verdana"/>
              <a:sym typeface="Verdana"/>
            </a:endParaRPr>
          </a:p>
        </p:txBody>
      </p:sp>
      <p:pic>
        <p:nvPicPr>
          <p:cNvPr id="413" name="Google Shape;413;g8fef276b9b_0_50"/>
          <p:cNvPicPr preferRelativeResize="0"/>
          <p:nvPr/>
        </p:nvPicPr>
        <p:blipFill rotWithShape="1">
          <a:blip r:embed="rId3">
            <a:alphaModFix/>
          </a:blip>
          <a:srcRect/>
          <a:stretch/>
        </p:blipFill>
        <p:spPr>
          <a:xfrm>
            <a:off x="8624825" y="3134250"/>
            <a:ext cx="3174525" cy="3174525"/>
          </a:xfrm>
          <a:prstGeom prst="rect">
            <a:avLst/>
          </a:prstGeom>
          <a:noFill/>
          <a:ln>
            <a:noFill/>
          </a:ln>
        </p:spPr>
      </p:pic>
      <p:sp>
        <p:nvSpPr>
          <p:cNvPr id="414" name="Google Shape;414;g8fef276b9b_0_50"/>
          <p:cNvSpPr txBox="1"/>
          <p:nvPr/>
        </p:nvSpPr>
        <p:spPr>
          <a:xfrm>
            <a:off x="827425" y="1635275"/>
            <a:ext cx="7326300" cy="418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Closely read the directions for all of your in-person courses on Canvas </a:t>
            </a:r>
            <a:r>
              <a:rPr lang="en-US" sz="3200" b="1" i="0" u="sng" strike="noStrike" cap="none">
                <a:solidFill>
                  <a:schemeClr val="lt1"/>
                </a:solidFill>
                <a:latin typeface="Verdana"/>
                <a:ea typeface="Verdana"/>
                <a:cs typeface="Verdana"/>
                <a:sym typeface="Verdana"/>
              </a:rPr>
              <a:t>before</a:t>
            </a:r>
            <a:r>
              <a:rPr lang="en-US" sz="3200" b="0" i="0" u="none" strike="noStrike" cap="none">
                <a:solidFill>
                  <a:schemeClr val="lt1"/>
                </a:solidFill>
                <a:latin typeface="Verdana"/>
                <a:ea typeface="Verdana"/>
                <a:cs typeface="Verdana"/>
                <a:sym typeface="Verdana"/>
              </a:rPr>
              <a:t> the course begins!</a:t>
            </a: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Reach out to your instructor(s) if you have any questions. </a:t>
            </a:r>
            <a:endParaRPr sz="3200" b="0" i="0" u="none" strike="noStrike" cap="none">
              <a:solidFill>
                <a:schemeClr val="lt1"/>
              </a:solidFill>
              <a:latin typeface="Verdana"/>
              <a:ea typeface="Verdana"/>
              <a:cs typeface="Verdana"/>
              <a:sym typeface="Verdana"/>
            </a:endParaRPr>
          </a:p>
        </p:txBody>
      </p:sp>
      <p:pic>
        <p:nvPicPr>
          <p:cNvPr id="415" name="Google Shape;415;g8fef276b9b_0_50"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9"/>
        <p:cNvGrpSpPr/>
        <p:nvPr/>
      </p:nvGrpSpPr>
      <p:grpSpPr>
        <a:xfrm>
          <a:off x="0" y="0"/>
          <a:ext cx="0" cy="0"/>
          <a:chOff x="0" y="0"/>
          <a:chExt cx="0" cy="0"/>
        </a:xfrm>
      </p:grpSpPr>
      <p:sp>
        <p:nvSpPr>
          <p:cNvPr id="420" name="Google Shape;420;g8fef276b9b_4_1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g8fef276b9b_4_1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8fef276b9b_4_12"/>
          <p:cNvSpPr txBox="1">
            <a:spLocks noGrp="1"/>
          </p:cNvSpPr>
          <p:nvPr>
            <p:ph type="title"/>
          </p:nvPr>
        </p:nvSpPr>
        <p:spPr>
          <a:xfrm>
            <a:off x="426275" y="223175"/>
            <a:ext cx="93090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90000"/>
              </a:lnSpc>
              <a:spcBef>
                <a:spcPts val="0"/>
              </a:spcBef>
              <a:spcAft>
                <a:spcPts val="0"/>
              </a:spcAft>
              <a:buSzPts val="1800"/>
              <a:buNone/>
            </a:pPr>
            <a:r>
              <a:rPr lang="en-US" sz="4000" b="1">
                <a:solidFill>
                  <a:srgbClr val="FFFFFF"/>
                </a:solidFill>
                <a:latin typeface="Verdana"/>
                <a:ea typeface="Verdana"/>
                <a:cs typeface="Verdana"/>
                <a:sym typeface="Verdana"/>
              </a:rPr>
              <a:t>Waiting for your class to start</a:t>
            </a:r>
            <a:r>
              <a:rPr lang="en-US" sz="4000">
                <a:solidFill>
                  <a:srgbClr val="FFFFFF"/>
                </a:solidFill>
                <a:latin typeface="Verdana"/>
                <a:ea typeface="Verdana"/>
                <a:cs typeface="Verdana"/>
                <a:sym typeface="Verdana"/>
              </a:rPr>
              <a:t>?</a:t>
            </a:r>
            <a:endParaRPr sz="4000">
              <a:solidFill>
                <a:srgbClr val="FFFFFF"/>
              </a:solidFill>
              <a:latin typeface="Verdana"/>
              <a:ea typeface="Verdana"/>
              <a:cs typeface="Verdana"/>
              <a:sym typeface="Verdana"/>
            </a:endParaRPr>
          </a:p>
        </p:txBody>
      </p:sp>
      <p:sp>
        <p:nvSpPr>
          <p:cNvPr id="423" name="Google Shape;423;g8fef276b9b_4_12"/>
          <p:cNvSpPr txBox="1"/>
          <p:nvPr/>
        </p:nvSpPr>
        <p:spPr>
          <a:xfrm>
            <a:off x="426275" y="1421925"/>
            <a:ext cx="9101700" cy="5200500"/>
          </a:xfrm>
          <a:prstGeom prst="rect">
            <a:avLst/>
          </a:prstGeom>
          <a:noFill/>
          <a:ln>
            <a:noFill/>
          </a:ln>
        </p:spPr>
        <p:txBody>
          <a:bodyPr spcFirstLastPara="1" wrap="square" lIns="91425" tIns="91425" rIns="91425" bIns="91425" anchor="t" anchorCtr="0">
            <a:noAutofit/>
          </a:bodyPr>
          <a:lstStyle/>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Avoid coming to Beury more than 10 minutes before your class is scheduled to begin.</a:t>
            </a:r>
            <a:endParaRPr sz="3100" b="0" i="0" u="none" strike="noStrike" cap="none">
              <a:solidFill>
                <a:schemeClr val="lt1"/>
              </a:solidFill>
              <a:latin typeface="Verdana"/>
              <a:ea typeface="Verdana"/>
              <a:cs typeface="Verdana"/>
              <a:sym typeface="Verdana"/>
            </a:endParaRPr>
          </a:p>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Wait outside of the door until you are instructed to enter.</a:t>
            </a:r>
            <a:endParaRPr sz="3100" b="0" i="0" u="none" strike="noStrike" cap="none">
              <a:solidFill>
                <a:schemeClr val="lt1"/>
              </a:solidFill>
              <a:latin typeface="Verdana"/>
              <a:ea typeface="Verdana"/>
              <a:cs typeface="Verdana"/>
              <a:sym typeface="Verdana"/>
            </a:endParaRPr>
          </a:p>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Maintain 6 feet from other classmates while waiting. </a:t>
            </a:r>
            <a:endParaRPr sz="3100" b="0" i="0" u="none" strike="noStrike" cap="none">
              <a:solidFill>
                <a:schemeClr val="lt1"/>
              </a:solidFill>
              <a:latin typeface="Verdana"/>
              <a:ea typeface="Verdana"/>
              <a:cs typeface="Verdana"/>
              <a:sym typeface="Verdana"/>
            </a:endParaRPr>
          </a:p>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Keep your mask on.</a:t>
            </a:r>
            <a:endParaRPr sz="3100" b="0" i="0" u="none" strike="noStrike" cap="none">
              <a:solidFill>
                <a:schemeClr val="lt1"/>
              </a:solidFill>
              <a:latin typeface="Verdana"/>
              <a:ea typeface="Verdana"/>
              <a:cs typeface="Verdana"/>
              <a:sym typeface="Verdana"/>
            </a:endParaRPr>
          </a:p>
        </p:txBody>
      </p:sp>
      <p:pic>
        <p:nvPicPr>
          <p:cNvPr id="424" name="Google Shape;424;g8fef276b9b_4_12"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8"/>
        <p:cNvGrpSpPr/>
        <p:nvPr/>
      </p:nvGrpSpPr>
      <p:grpSpPr>
        <a:xfrm>
          <a:off x="0" y="0"/>
          <a:ext cx="0" cy="0"/>
          <a:chOff x="0" y="0"/>
          <a:chExt cx="0" cy="0"/>
        </a:xfrm>
      </p:grpSpPr>
      <p:sp>
        <p:nvSpPr>
          <p:cNvPr id="429" name="Google Shape;429;g8fef276b9b_4_40"/>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g8fef276b9b_4_40"/>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g8fef276b9b_4_40"/>
          <p:cNvSpPr txBox="1">
            <a:spLocks noGrp="1"/>
          </p:cNvSpPr>
          <p:nvPr>
            <p:ph type="title"/>
          </p:nvPr>
        </p:nvSpPr>
        <p:spPr>
          <a:xfrm>
            <a:off x="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300" b="1">
                <a:solidFill>
                  <a:srgbClr val="FFFFFF"/>
                </a:solidFill>
                <a:latin typeface="Verdana"/>
                <a:ea typeface="Verdana"/>
                <a:cs typeface="Verdana"/>
                <a:sym typeface="Verdana"/>
              </a:rPr>
              <a:t>Listen for Instructions:</a:t>
            </a:r>
            <a:endParaRPr sz="4300" b="1">
              <a:solidFill>
                <a:srgbClr val="FFFFFF"/>
              </a:solidFill>
              <a:latin typeface="Verdana"/>
              <a:ea typeface="Verdana"/>
              <a:cs typeface="Verdana"/>
              <a:sym typeface="Verdana"/>
            </a:endParaRPr>
          </a:p>
        </p:txBody>
      </p:sp>
      <p:sp>
        <p:nvSpPr>
          <p:cNvPr id="432" name="Google Shape;432;g8fef276b9b_4_40"/>
          <p:cNvSpPr txBox="1"/>
          <p:nvPr/>
        </p:nvSpPr>
        <p:spPr>
          <a:xfrm>
            <a:off x="693675" y="1263400"/>
            <a:ext cx="9309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It is imperative that you listen to and heed any instructions from your professors and TAs. </a:t>
            </a: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These instructions are for all of our safety. </a:t>
            </a: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If someone asks you to adjust your mask, please do so. Classes can only continue when all safety measures are followed. </a:t>
            </a:r>
            <a:endParaRPr sz="3200" b="0" i="0" u="none" strike="noStrike" cap="none">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p:txBody>
      </p:sp>
      <p:pic>
        <p:nvPicPr>
          <p:cNvPr id="433" name="Google Shape;433;g8fef276b9b_4_40"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7"/>
        <p:cNvGrpSpPr/>
        <p:nvPr/>
      </p:nvGrpSpPr>
      <p:grpSpPr>
        <a:xfrm>
          <a:off x="0" y="0"/>
          <a:ext cx="0" cy="0"/>
          <a:chOff x="0" y="0"/>
          <a:chExt cx="0" cy="0"/>
        </a:xfrm>
      </p:grpSpPr>
      <p:sp>
        <p:nvSpPr>
          <p:cNvPr id="438" name="Google Shape;438;g8fef276b9b_4_8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9" name="Google Shape;439;g8fef276b9b_4_8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g8fef276b9b_4_82"/>
          <p:cNvSpPr txBox="1">
            <a:spLocks noGrp="1"/>
          </p:cNvSpPr>
          <p:nvPr>
            <p:ph type="title"/>
          </p:nvPr>
        </p:nvSpPr>
        <p:spPr>
          <a:xfrm>
            <a:off x="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Listen for Instructions:</a:t>
            </a:r>
            <a:endParaRPr sz="4800" b="1">
              <a:solidFill>
                <a:srgbClr val="FFFFFF"/>
              </a:solidFill>
              <a:latin typeface="Verdana"/>
              <a:ea typeface="Verdana"/>
              <a:cs typeface="Verdana"/>
              <a:sym typeface="Verdana"/>
            </a:endParaRPr>
          </a:p>
        </p:txBody>
      </p:sp>
      <p:sp>
        <p:nvSpPr>
          <p:cNvPr id="441" name="Google Shape;441;g8fef276b9b_4_82"/>
          <p:cNvSpPr txBox="1"/>
          <p:nvPr/>
        </p:nvSpPr>
        <p:spPr>
          <a:xfrm>
            <a:off x="706750" y="1929000"/>
            <a:ext cx="9309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dirty="0">
                <a:solidFill>
                  <a:schemeClr val="lt1"/>
                </a:solidFill>
                <a:latin typeface="Verdana"/>
                <a:ea typeface="Verdana"/>
                <a:cs typeface="Verdana"/>
                <a:sym typeface="Verdana"/>
              </a:rPr>
              <a:t>If safety instructions are not followed, the course will be stopped and that day’s lesson will be completed virtually. </a:t>
            </a:r>
            <a:endParaRPr sz="3500" b="0" i="0" u="none" strike="noStrike" cap="none" dirty="0">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500"/>
              <a:buFont typeface="Arial"/>
              <a:buNone/>
            </a:pPr>
            <a:endParaRPr sz="3500" b="0" i="0" u="none" strike="noStrike" cap="none" dirty="0">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chemeClr val="dk1"/>
              </a:buClr>
              <a:buSzPts val="1100"/>
              <a:buFont typeface="Arial"/>
              <a:buNone/>
            </a:pPr>
            <a:r>
              <a:rPr lang="en-US" sz="3500" b="0" i="0" u="none" strike="noStrike" cap="none" dirty="0">
                <a:solidFill>
                  <a:schemeClr val="lt1"/>
                </a:solidFill>
                <a:latin typeface="Verdana"/>
                <a:ea typeface="Verdana"/>
                <a:cs typeface="Verdana"/>
                <a:sym typeface="Verdana"/>
              </a:rPr>
              <a:t>We can only maintain in-person instruction when everyone is ab</a:t>
            </a:r>
            <a:r>
              <a:rPr lang="en-US" sz="3500" dirty="0">
                <a:solidFill>
                  <a:schemeClr val="lt1"/>
                </a:solidFill>
                <a:latin typeface="Verdana"/>
                <a:ea typeface="Verdana"/>
                <a:cs typeface="Verdana"/>
                <a:sym typeface="Verdana"/>
              </a:rPr>
              <a:t>iding by the safety protocols</a:t>
            </a:r>
            <a:r>
              <a:rPr lang="en-US" sz="3500" b="0" i="0" u="none" strike="noStrike" cap="none" dirty="0">
                <a:solidFill>
                  <a:schemeClr val="lt1"/>
                </a:solidFill>
                <a:latin typeface="Verdana"/>
                <a:ea typeface="Verdana"/>
                <a:cs typeface="Verdana"/>
                <a:sym typeface="Verdana"/>
              </a:rPr>
              <a:t>. </a:t>
            </a:r>
            <a:endParaRPr sz="3500" b="0" i="0" u="none" strike="noStrike" cap="none" dirty="0">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3500"/>
              <a:buFont typeface="Arial"/>
              <a:buNone/>
            </a:pPr>
            <a:endParaRPr sz="3500" b="0" i="0" u="none" strike="noStrike" cap="none" dirty="0">
              <a:solidFill>
                <a:schemeClr val="lt1"/>
              </a:solidFill>
              <a:latin typeface="Verdana"/>
              <a:ea typeface="Verdana"/>
              <a:cs typeface="Verdana"/>
              <a:sym typeface="Verdana"/>
            </a:endParaRPr>
          </a:p>
        </p:txBody>
      </p:sp>
      <p:pic>
        <p:nvPicPr>
          <p:cNvPr id="442" name="Google Shape;442;g8fef276b9b_4_82"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6"/>
        <p:cNvGrpSpPr/>
        <p:nvPr/>
      </p:nvGrpSpPr>
      <p:grpSpPr>
        <a:xfrm>
          <a:off x="0" y="0"/>
          <a:ext cx="0" cy="0"/>
          <a:chOff x="0" y="0"/>
          <a:chExt cx="0" cy="0"/>
        </a:xfrm>
      </p:grpSpPr>
      <p:sp>
        <p:nvSpPr>
          <p:cNvPr id="447" name="Google Shape;447;g8fef276b9b_0_34"/>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g8fef276b9b_0_34"/>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g8fef276b9b_0_34"/>
          <p:cNvSpPr txBox="1">
            <a:spLocks noGrp="1"/>
          </p:cNvSpPr>
          <p:nvPr>
            <p:ph type="title"/>
          </p:nvPr>
        </p:nvSpPr>
        <p:spPr>
          <a:xfrm>
            <a:off x="88600" y="108975"/>
            <a:ext cx="10851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000" b="1">
                <a:solidFill>
                  <a:srgbClr val="FFFFFF"/>
                </a:solidFill>
                <a:latin typeface="Verdana"/>
                <a:ea typeface="Verdana"/>
                <a:cs typeface="Verdana"/>
                <a:sym typeface="Verdana"/>
              </a:rPr>
              <a:t>In-Person Lectures/Recitations:</a:t>
            </a:r>
            <a:endParaRPr sz="4000" b="1">
              <a:solidFill>
                <a:srgbClr val="FFFFFF"/>
              </a:solidFill>
              <a:latin typeface="Verdana"/>
              <a:ea typeface="Verdana"/>
              <a:cs typeface="Verdana"/>
              <a:sym typeface="Verdana"/>
            </a:endParaRPr>
          </a:p>
        </p:txBody>
      </p:sp>
      <p:pic>
        <p:nvPicPr>
          <p:cNvPr id="450" name="Google Shape;450;g8fef276b9b_0_34"/>
          <p:cNvPicPr preferRelativeResize="0">
            <a:picLocks noGrp="1"/>
          </p:cNvPicPr>
          <p:nvPr>
            <p:ph type="body" idx="1"/>
          </p:nvPr>
        </p:nvPicPr>
        <p:blipFill rotWithShape="1">
          <a:blip r:embed="rId3">
            <a:alphaModFix/>
          </a:blip>
          <a:srcRect/>
          <a:stretch/>
        </p:blipFill>
        <p:spPr>
          <a:xfrm>
            <a:off x="9231903" y="4367850"/>
            <a:ext cx="2960100" cy="2295600"/>
          </a:xfrm>
          <a:prstGeom prst="rect">
            <a:avLst/>
          </a:prstGeom>
          <a:noFill/>
          <a:ln>
            <a:noFill/>
          </a:ln>
        </p:spPr>
      </p:pic>
      <p:sp>
        <p:nvSpPr>
          <p:cNvPr id="451" name="Google Shape;451;g8fef276b9b_0_34"/>
          <p:cNvSpPr txBox="1"/>
          <p:nvPr/>
        </p:nvSpPr>
        <p:spPr>
          <a:xfrm>
            <a:off x="732925" y="1284300"/>
            <a:ext cx="8140500" cy="50127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chemeClr val="lt1"/>
              </a:buClr>
              <a:buSzPts val="2200"/>
              <a:buFont typeface="Verdana"/>
              <a:buChar char="●"/>
            </a:pPr>
            <a:r>
              <a:rPr lang="en-US" sz="2200" b="0" i="0" u="none" strike="noStrike" cap="none">
                <a:solidFill>
                  <a:schemeClr val="lt1"/>
                </a:solidFill>
                <a:latin typeface="Verdana"/>
                <a:ea typeface="Verdana"/>
                <a:cs typeface="Verdana"/>
                <a:sym typeface="Verdana"/>
              </a:rPr>
              <a:t>Maintain social distancing while outside the lecture halls</a:t>
            </a:r>
            <a:endParaRPr sz="2200" b="0" i="0" u="none" strike="noStrike" cap="none">
              <a:solidFill>
                <a:schemeClr val="lt1"/>
              </a:solidFill>
              <a:latin typeface="Verdana"/>
              <a:ea typeface="Verdana"/>
              <a:cs typeface="Verdana"/>
              <a:sym typeface="Verdana"/>
            </a:endParaRPr>
          </a:p>
          <a:p>
            <a:pPr marL="457200" marR="0" lvl="0" indent="0" algn="l" rtl="0">
              <a:lnSpc>
                <a:spcPct val="100000"/>
              </a:lnSpc>
              <a:spcBef>
                <a:spcPts val="0"/>
              </a:spcBef>
              <a:spcAft>
                <a:spcPts val="0"/>
              </a:spcAft>
              <a:buNone/>
            </a:pPr>
            <a:endParaRPr sz="2200">
              <a:solidFill>
                <a:schemeClr val="lt1"/>
              </a:solidFill>
              <a:latin typeface="Verdana"/>
              <a:ea typeface="Verdana"/>
              <a:cs typeface="Verdana"/>
              <a:sym typeface="Verdana"/>
            </a:endParaRPr>
          </a:p>
          <a:p>
            <a:pPr marL="457200" marR="0" lvl="0"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Pay attention to all “enter” and “exit” signage. </a:t>
            </a:r>
            <a:endParaRPr sz="2200">
              <a:solidFill>
                <a:schemeClr val="lt1"/>
              </a:solidFill>
              <a:latin typeface="Verdana"/>
              <a:ea typeface="Verdana"/>
              <a:cs typeface="Verdana"/>
              <a:sym typeface="Verdana"/>
            </a:endParaRPr>
          </a:p>
          <a:p>
            <a:pPr marL="914400" marR="0" lvl="1"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Enter lecture halls from the main doors in the lobby of Beury.</a:t>
            </a:r>
            <a:endParaRPr sz="2200">
              <a:solidFill>
                <a:schemeClr val="lt1"/>
              </a:solidFill>
              <a:latin typeface="Verdana"/>
              <a:ea typeface="Verdana"/>
              <a:cs typeface="Verdana"/>
              <a:sym typeface="Verdana"/>
            </a:endParaRPr>
          </a:p>
          <a:p>
            <a:pPr marL="914400" marR="0" lvl="1"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Beury 162, 164, and 166: At the end of class walk to the bottom of the lecture hall to exit.</a:t>
            </a:r>
            <a:endParaRPr sz="2200">
              <a:solidFill>
                <a:schemeClr val="lt1"/>
              </a:solidFill>
              <a:latin typeface="Verdana"/>
              <a:ea typeface="Verdana"/>
              <a:cs typeface="Verdana"/>
              <a:sym typeface="Verdana"/>
            </a:endParaRPr>
          </a:p>
          <a:p>
            <a:pPr marL="914400" marR="0" lvl="1"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Beury 160: At the end of class walk to the bottom or back left of the lecture hall to exit. </a:t>
            </a:r>
            <a:endParaRPr sz="2200">
              <a:solidFill>
                <a:schemeClr val="lt1"/>
              </a:solidFill>
              <a:latin typeface="Verdana"/>
              <a:ea typeface="Verdana"/>
              <a:cs typeface="Verdana"/>
              <a:sym typeface="Verdana"/>
            </a:endParaRPr>
          </a:p>
          <a:p>
            <a:pPr marL="914400" marR="0" lvl="0" indent="0" algn="l" rtl="0">
              <a:lnSpc>
                <a:spcPct val="100000"/>
              </a:lnSpc>
              <a:spcBef>
                <a:spcPts val="0"/>
              </a:spcBef>
              <a:spcAft>
                <a:spcPts val="0"/>
              </a:spcAft>
              <a:buNone/>
            </a:pPr>
            <a:endParaRPr sz="2200">
              <a:solidFill>
                <a:schemeClr val="lt1"/>
              </a:solidFill>
              <a:latin typeface="Verdana"/>
              <a:ea typeface="Verdana"/>
              <a:cs typeface="Verdana"/>
              <a:sym typeface="Verdana"/>
            </a:endParaRPr>
          </a:p>
          <a:p>
            <a:pPr marL="457200" marR="0" lvl="0" indent="-368300" algn="l" rtl="0">
              <a:lnSpc>
                <a:spcPct val="100000"/>
              </a:lnSpc>
              <a:spcBef>
                <a:spcPts val="0"/>
              </a:spcBef>
              <a:spcAft>
                <a:spcPts val="0"/>
              </a:spcAft>
              <a:buClr>
                <a:schemeClr val="lt1"/>
              </a:buClr>
              <a:buSzPts val="2200"/>
              <a:buFont typeface="Verdana"/>
              <a:buChar char="●"/>
            </a:pPr>
            <a:r>
              <a:rPr lang="en-US" sz="2200" b="0" i="0" u="none" strike="noStrike" cap="none">
                <a:solidFill>
                  <a:schemeClr val="lt1"/>
                </a:solidFill>
                <a:latin typeface="Verdana"/>
                <a:ea typeface="Verdana"/>
                <a:cs typeface="Verdana"/>
                <a:sym typeface="Verdana"/>
              </a:rPr>
              <a:t>Only sit in the available seats</a:t>
            </a:r>
            <a:endParaRPr sz="2200" b="0" i="0" u="none" strike="noStrike" cap="none">
              <a:solidFill>
                <a:schemeClr val="lt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400"/>
              <a:buFont typeface="Arial"/>
              <a:buNone/>
            </a:pPr>
            <a:endParaRPr sz="2200" b="0" i="0" u="none" strike="noStrike" cap="none">
              <a:solidFill>
                <a:schemeClr val="lt1"/>
              </a:solidFill>
              <a:latin typeface="Verdana"/>
              <a:ea typeface="Verdana"/>
              <a:cs typeface="Verdana"/>
              <a:sym typeface="Verdana"/>
            </a:endParaRPr>
          </a:p>
          <a:p>
            <a:pPr marL="457200" marR="0" lvl="0" indent="-368300" algn="l" rtl="0">
              <a:lnSpc>
                <a:spcPct val="100000"/>
              </a:lnSpc>
              <a:spcBef>
                <a:spcPts val="0"/>
              </a:spcBef>
              <a:spcAft>
                <a:spcPts val="0"/>
              </a:spcAft>
              <a:buClr>
                <a:schemeClr val="lt1"/>
              </a:buClr>
              <a:buSzPts val="2200"/>
              <a:buFont typeface="Verdana"/>
              <a:buChar char="●"/>
            </a:pPr>
            <a:r>
              <a:rPr lang="en-US" sz="2200" b="0" i="0" u="none" strike="noStrike" cap="none">
                <a:solidFill>
                  <a:schemeClr val="lt1"/>
                </a:solidFill>
                <a:latin typeface="Verdana"/>
                <a:ea typeface="Verdana"/>
                <a:cs typeface="Verdana"/>
                <a:sym typeface="Verdana"/>
              </a:rPr>
              <a:t>There is no eating or drinking inside the lecture halls. </a:t>
            </a:r>
            <a:endParaRPr sz="2200" b="0" i="0" u="none" strike="noStrike" cap="none">
              <a:solidFill>
                <a:schemeClr val="lt1"/>
              </a:solidFill>
              <a:latin typeface="Verdana"/>
              <a:ea typeface="Verdana"/>
              <a:cs typeface="Verdana"/>
              <a:sym typeface="Verdana"/>
            </a:endParaRPr>
          </a:p>
        </p:txBody>
      </p:sp>
      <p:pic>
        <p:nvPicPr>
          <p:cNvPr id="452" name="Google Shape;452;g8fef276b9b_0_34"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6"/>
        <p:cNvGrpSpPr/>
        <p:nvPr/>
      </p:nvGrpSpPr>
      <p:grpSpPr>
        <a:xfrm>
          <a:off x="0" y="0"/>
          <a:ext cx="0" cy="0"/>
          <a:chOff x="0" y="0"/>
          <a:chExt cx="0" cy="0"/>
        </a:xfrm>
      </p:grpSpPr>
      <p:sp>
        <p:nvSpPr>
          <p:cNvPr id="457" name="Google Shape;457;g8fef276b9b_1_0"/>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8fef276b9b_1_0"/>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g8fef276b9b_1_0"/>
          <p:cNvSpPr txBox="1">
            <a:spLocks noGrp="1"/>
          </p:cNvSpPr>
          <p:nvPr>
            <p:ph type="title"/>
          </p:nvPr>
        </p:nvSpPr>
        <p:spPr>
          <a:xfrm>
            <a:off x="101600" y="97650"/>
            <a:ext cx="84999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For In-Person Labs:</a:t>
            </a:r>
            <a:endParaRPr sz="4800" b="1">
              <a:solidFill>
                <a:srgbClr val="FFFFFF"/>
              </a:solidFill>
              <a:latin typeface="Verdana"/>
              <a:ea typeface="Verdana"/>
              <a:cs typeface="Verdana"/>
              <a:sym typeface="Verdana"/>
            </a:endParaRPr>
          </a:p>
        </p:txBody>
      </p:sp>
      <p:sp>
        <p:nvSpPr>
          <p:cNvPr id="460" name="Google Shape;460;g8fef276b9b_1_0"/>
          <p:cNvSpPr txBox="1"/>
          <p:nvPr/>
        </p:nvSpPr>
        <p:spPr>
          <a:xfrm>
            <a:off x="924450" y="1524225"/>
            <a:ext cx="7067400" cy="56670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Follow all floor and bench markings to maintain social distancing. </a:t>
            </a:r>
            <a:endParaRPr sz="2800" b="0" i="0" u="none" strike="noStrike" cap="none">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3300"/>
              <a:buFont typeface="Arial"/>
              <a:buNone/>
            </a:pPr>
            <a:endParaRPr sz="2800" b="0" i="0" u="none" strike="noStrike" cap="none">
              <a:solidFill>
                <a:schemeClr val="lt1"/>
              </a:solidFill>
              <a:latin typeface="Verdana"/>
              <a:ea typeface="Verdana"/>
              <a:cs typeface="Verdana"/>
              <a:sym typeface="Verdana"/>
            </a:endParaRPr>
          </a:p>
          <a:p>
            <a:pPr marL="457200" marR="0" lvl="0"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Be aware of your surroundings:</a:t>
            </a:r>
            <a:endParaRPr sz="2800">
              <a:solidFill>
                <a:schemeClr val="lt1"/>
              </a:solidFill>
              <a:latin typeface="Verdana"/>
              <a:ea typeface="Verdana"/>
              <a:cs typeface="Verdana"/>
              <a:sym typeface="Verdana"/>
            </a:endParaRPr>
          </a:p>
          <a:p>
            <a:pPr marL="914400" lvl="1"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Pay attention to the location of your classmates as you move around the lab. </a:t>
            </a:r>
            <a:endParaRPr sz="2800">
              <a:solidFill>
                <a:schemeClr val="lt1"/>
              </a:solidFill>
              <a:latin typeface="Verdana"/>
              <a:ea typeface="Verdana"/>
              <a:cs typeface="Verdana"/>
              <a:sym typeface="Verdana"/>
            </a:endParaRPr>
          </a:p>
          <a:p>
            <a:pPr marL="914400" marR="0" lvl="1"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Wait at your bench until common areas, like scales and sinks, are open. Avoid forming lines.</a:t>
            </a:r>
            <a:endParaRPr sz="2800">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None/>
            </a:pPr>
            <a:endParaRPr sz="2800">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300"/>
              <a:buFont typeface="Arial"/>
              <a:buNone/>
            </a:pPr>
            <a:endParaRPr sz="2800" b="0" i="0" u="none" strike="noStrike" cap="none">
              <a:solidFill>
                <a:schemeClr val="lt1"/>
              </a:solidFill>
              <a:latin typeface="Verdana"/>
              <a:ea typeface="Verdana"/>
              <a:cs typeface="Verdana"/>
              <a:sym typeface="Verdana"/>
            </a:endParaRPr>
          </a:p>
        </p:txBody>
      </p:sp>
      <p:pic>
        <p:nvPicPr>
          <p:cNvPr id="461" name="Google Shape;461;g8fef276b9b_1_0"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pic>
        <p:nvPicPr>
          <p:cNvPr id="462" name="Google Shape;462;g8fef276b9b_1_0"/>
          <p:cNvPicPr preferRelativeResize="0"/>
          <p:nvPr/>
        </p:nvPicPr>
        <p:blipFill>
          <a:blip r:embed="rId4">
            <a:alphaModFix/>
          </a:blip>
          <a:stretch>
            <a:fillRect/>
          </a:stretch>
        </p:blipFill>
        <p:spPr>
          <a:xfrm>
            <a:off x="8274300" y="2792657"/>
            <a:ext cx="2693249" cy="35909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6"/>
        <p:cNvGrpSpPr/>
        <p:nvPr/>
      </p:nvGrpSpPr>
      <p:grpSpPr>
        <a:xfrm>
          <a:off x="0" y="0"/>
          <a:ext cx="0" cy="0"/>
          <a:chOff x="0" y="0"/>
          <a:chExt cx="0" cy="0"/>
        </a:xfrm>
      </p:grpSpPr>
      <p:sp>
        <p:nvSpPr>
          <p:cNvPr id="467" name="Google Shape;467;g8fef276b9b_1_9"/>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8" name="Google Shape;468;g8fef276b9b_1_9"/>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g8fef276b9b_1_9"/>
          <p:cNvSpPr txBox="1">
            <a:spLocks noGrp="1"/>
          </p:cNvSpPr>
          <p:nvPr>
            <p:ph type="title"/>
          </p:nvPr>
        </p:nvSpPr>
        <p:spPr>
          <a:xfrm>
            <a:off x="-30480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3900" b="1">
                <a:solidFill>
                  <a:srgbClr val="FFFFFF"/>
                </a:solidFill>
                <a:latin typeface="Verdana"/>
                <a:ea typeface="Verdana"/>
                <a:cs typeface="Verdana"/>
                <a:sym typeface="Verdana"/>
              </a:rPr>
              <a:t>Required PPE for In-Person Labs:</a:t>
            </a:r>
            <a:endParaRPr sz="3900" b="1">
              <a:solidFill>
                <a:srgbClr val="FFFFFF"/>
              </a:solidFill>
              <a:latin typeface="Verdana"/>
              <a:ea typeface="Verdana"/>
              <a:cs typeface="Verdana"/>
              <a:sym typeface="Verdana"/>
            </a:endParaRPr>
          </a:p>
        </p:txBody>
      </p:sp>
      <p:pic>
        <p:nvPicPr>
          <p:cNvPr id="470" name="Google Shape;470;g8fef276b9b_1_9"/>
          <p:cNvPicPr preferRelativeResize="0"/>
          <p:nvPr/>
        </p:nvPicPr>
        <p:blipFill rotWithShape="1">
          <a:blip r:embed="rId3">
            <a:alphaModFix/>
          </a:blip>
          <a:srcRect/>
          <a:stretch/>
        </p:blipFill>
        <p:spPr>
          <a:xfrm>
            <a:off x="8143099" y="3307999"/>
            <a:ext cx="3590500" cy="2594600"/>
          </a:xfrm>
          <a:prstGeom prst="rect">
            <a:avLst/>
          </a:prstGeom>
          <a:noFill/>
          <a:ln>
            <a:noFill/>
          </a:ln>
        </p:spPr>
      </p:pic>
      <p:sp>
        <p:nvSpPr>
          <p:cNvPr id="471" name="Google Shape;471;g8fef276b9b_1_9"/>
          <p:cNvSpPr txBox="1"/>
          <p:nvPr/>
        </p:nvSpPr>
        <p:spPr>
          <a:xfrm>
            <a:off x="693675" y="1263400"/>
            <a:ext cx="88212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dirty="0">
                <a:solidFill>
                  <a:schemeClr val="lt1"/>
                </a:solidFill>
                <a:latin typeface="Verdana"/>
                <a:ea typeface="Verdana"/>
                <a:cs typeface="Verdana"/>
                <a:sym typeface="Verdana"/>
              </a:rPr>
              <a:t>It is your responsibility to have </a:t>
            </a:r>
            <a:r>
              <a:rPr lang="en-US" sz="3100" b="1" i="0" u="none" strike="noStrike" cap="none" dirty="0">
                <a:solidFill>
                  <a:schemeClr val="lt1"/>
                </a:solidFill>
                <a:latin typeface="Verdana"/>
                <a:ea typeface="Verdana"/>
                <a:cs typeface="Verdana"/>
                <a:sym typeface="Verdana"/>
              </a:rPr>
              <a:t>ALL</a:t>
            </a:r>
            <a:r>
              <a:rPr lang="en-US" sz="3100" b="0" i="0" u="none" strike="noStrike" cap="none" dirty="0">
                <a:solidFill>
                  <a:schemeClr val="lt1"/>
                </a:solidFill>
                <a:latin typeface="Verdana"/>
                <a:ea typeface="Verdana"/>
                <a:cs typeface="Verdana"/>
                <a:sym typeface="Verdana"/>
              </a:rPr>
              <a:t> of your PPE for that day’s class. Due to potential contamination, your instructor will not be able to loan you any PPE. </a:t>
            </a:r>
            <a:endParaRPr sz="3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100"/>
              <a:buFont typeface="Arial"/>
              <a:buNone/>
            </a:pP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Lab coat (Provided)</a:t>
            </a: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Safety Face Shield (Provided)</a:t>
            </a: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Goggles (Bring your own)</a:t>
            </a: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Face mask (Bring your own)</a:t>
            </a:r>
            <a:endParaRPr sz="3100" b="0" i="0" u="none" strike="noStrike" cap="none" dirty="0">
              <a:solidFill>
                <a:schemeClr val="lt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100"/>
              <a:buFont typeface="Arial"/>
              <a:buNone/>
            </a:pPr>
            <a:endParaRPr sz="3100" b="0" i="0" u="none" strike="noStrike" cap="none" dirty="0">
              <a:solidFill>
                <a:schemeClr val="lt1"/>
              </a:solidFill>
              <a:latin typeface="Verdana"/>
              <a:ea typeface="Verdana"/>
              <a:cs typeface="Verdana"/>
              <a:sym typeface="Verdana"/>
            </a:endParaRPr>
          </a:p>
        </p:txBody>
      </p:sp>
      <p:sp>
        <p:nvSpPr>
          <p:cNvPr id="472" name="Google Shape;472;g8fef276b9b_1_9"/>
          <p:cNvSpPr txBox="1"/>
          <p:nvPr/>
        </p:nvSpPr>
        <p:spPr>
          <a:xfrm>
            <a:off x="274850" y="6072725"/>
            <a:ext cx="5667000" cy="54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700" i="0" u="none" strike="noStrike" cap="none">
                <a:solidFill>
                  <a:srgbClr val="FFFFFF"/>
                </a:solidFill>
                <a:latin typeface="Verdana"/>
                <a:ea typeface="Verdana"/>
                <a:cs typeface="Verdana"/>
                <a:sym typeface="Verdana"/>
              </a:rPr>
              <a:t>PPE - Personal Protective Equipment</a:t>
            </a:r>
            <a:endParaRPr sz="1700" i="0" u="none" strike="noStrike" cap="none">
              <a:solidFill>
                <a:srgbClr val="FFFFFF"/>
              </a:solidFill>
              <a:latin typeface="Verdana"/>
              <a:ea typeface="Verdana"/>
              <a:cs typeface="Verdana"/>
              <a:sym typeface="Verdana"/>
            </a:endParaRPr>
          </a:p>
        </p:txBody>
      </p:sp>
      <p:pic>
        <p:nvPicPr>
          <p:cNvPr id="473" name="Google Shape;473;g8fef276b9b_1_9"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2"/>
          <p:cNvPicPr preferRelativeResize="0"/>
          <p:nvPr/>
        </p:nvPicPr>
        <p:blipFill rotWithShape="1">
          <a:blip r:embed="rId3">
            <a:alphaModFix/>
          </a:blip>
          <a:srcRect l="1702" t="32446" r="4241"/>
          <a:stretch/>
        </p:blipFill>
        <p:spPr>
          <a:xfrm>
            <a:off x="628225" y="1425100"/>
            <a:ext cx="7923276" cy="4566925"/>
          </a:xfrm>
          <a:prstGeom prst="rect">
            <a:avLst/>
          </a:prstGeom>
          <a:noFill/>
          <a:ln>
            <a:noFill/>
          </a:ln>
        </p:spPr>
      </p:pic>
      <p:pic>
        <p:nvPicPr>
          <p:cNvPr id="126" name="Google Shape;126;p2"/>
          <p:cNvPicPr preferRelativeResize="0"/>
          <p:nvPr/>
        </p:nvPicPr>
        <p:blipFill rotWithShape="1">
          <a:blip r:embed="rId3">
            <a:alphaModFix/>
          </a:blip>
          <a:srcRect l="4246" r="4237" b="78919"/>
          <a:stretch/>
        </p:blipFill>
        <p:spPr>
          <a:xfrm>
            <a:off x="842425" y="-5"/>
            <a:ext cx="7709075" cy="1425100"/>
          </a:xfrm>
          <a:prstGeom prst="rect">
            <a:avLst/>
          </a:prstGeom>
          <a:noFill/>
          <a:ln>
            <a:noFill/>
          </a:ln>
        </p:spPr>
      </p:pic>
      <p:pic>
        <p:nvPicPr>
          <p:cNvPr id="127" name="Google Shape;127;p2"/>
          <p:cNvPicPr preferRelativeResize="0"/>
          <p:nvPr/>
        </p:nvPicPr>
        <p:blipFill rotWithShape="1">
          <a:blip r:embed="rId4">
            <a:alphaModFix/>
          </a:blip>
          <a:srcRect/>
          <a:stretch/>
        </p:blipFill>
        <p:spPr>
          <a:xfrm>
            <a:off x="7813424" y="6309274"/>
            <a:ext cx="4115150" cy="430950"/>
          </a:xfrm>
          <a:prstGeom prst="rect">
            <a:avLst/>
          </a:prstGeom>
          <a:noFill/>
          <a:ln>
            <a:noFill/>
          </a:ln>
        </p:spPr>
      </p:pic>
      <p:pic>
        <p:nvPicPr>
          <p:cNvPr id="128" name="Google Shape;128;p2"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7"/>
        <p:cNvGrpSpPr/>
        <p:nvPr/>
      </p:nvGrpSpPr>
      <p:grpSpPr>
        <a:xfrm>
          <a:off x="0" y="0"/>
          <a:ext cx="0" cy="0"/>
          <a:chOff x="0" y="0"/>
          <a:chExt cx="0" cy="0"/>
        </a:xfrm>
      </p:grpSpPr>
      <p:sp>
        <p:nvSpPr>
          <p:cNvPr id="478" name="Google Shape;478;g8fef276b9b_4_91"/>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g8fef276b9b_4_91"/>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0" name="Google Shape;480;g8fef276b9b_4_91"/>
          <p:cNvSpPr txBox="1">
            <a:spLocks noGrp="1"/>
          </p:cNvSpPr>
          <p:nvPr>
            <p:ph type="title"/>
          </p:nvPr>
        </p:nvSpPr>
        <p:spPr>
          <a:xfrm>
            <a:off x="-38100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3900" b="1">
                <a:solidFill>
                  <a:srgbClr val="FFFFFF"/>
                </a:solidFill>
                <a:latin typeface="Verdana"/>
                <a:ea typeface="Verdana"/>
                <a:cs typeface="Verdana"/>
                <a:sym typeface="Verdana"/>
              </a:rPr>
              <a:t>Required PPE for In-Person Labs:</a:t>
            </a:r>
            <a:endParaRPr sz="3900" b="1">
              <a:solidFill>
                <a:srgbClr val="FFFFFF"/>
              </a:solidFill>
              <a:latin typeface="Verdana"/>
              <a:ea typeface="Verdana"/>
              <a:cs typeface="Verdana"/>
              <a:sym typeface="Verdana"/>
            </a:endParaRPr>
          </a:p>
        </p:txBody>
      </p:sp>
      <p:sp>
        <p:nvSpPr>
          <p:cNvPr id="481" name="Google Shape;481;g8fef276b9b_4_91"/>
          <p:cNvSpPr txBox="1"/>
          <p:nvPr/>
        </p:nvSpPr>
        <p:spPr>
          <a:xfrm>
            <a:off x="706750" y="1171775"/>
            <a:ext cx="9309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chemeClr val="lt1"/>
                </a:solidFill>
                <a:latin typeface="Verdana"/>
                <a:ea typeface="Verdana"/>
                <a:cs typeface="Verdana"/>
                <a:sym typeface="Verdana"/>
              </a:rPr>
              <a:t>These items will be </a:t>
            </a:r>
            <a:r>
              <a:rPr lang="en-US" sz="3100">
                <a:solidFill>
                  <a:schemeClr val="lt1"/>
                </a:solidFill>
                <a:latin typeface="Verdana"/>
                <a:ea typeface="Verdana"/>
                <a:cs typeface="Verdana"/>
                <a:sym typeface="Verdana"/>
              </a:rPr>
              <a:t>given to you</a:t>
            </a:r>
            <a:r>
              <a:rPr lang="en-US" sz="3100" b="0" i="0" u="none" strike="noStrike" cap="none">
                <a:solidFill>
                  <a:schemeClr val="lt1"/>
                </a:solidFill>
                <a:latin typeface="Verdana"/>
                <a:ea typeface="Verdana"/>
                <a:cs typeface="Verdana"/>
                <a:sym typeface="Verdana"/>
              </a:rPr>
              <a:t>: </a:t>
            </a:r>
            <a:endParaRPr sz="3100" b="0" i="0" u="none" strike="noStrike" cap="none">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Lab coat</a:t>
            </a:r>
            <a:endParaRPr sz="3100" b="0" i="0" u="none" strike="noStrike" cap="none">
              <a:solidFill>
                <a:schemeClr val="lt1"/>
              </a:solidFill>
              <a:latin typeface="Verdana"/>
              <a:ea typeface="Verdana"/>
              <a:cs typeface="Verdana"/>
              <a:sym typeface="Verdana"/>
            </a:endParaRPr>
          </a:p>
          <a:p>
            <a:pPr marL="18288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Keep your lab coat in a sealed ba</a:t>
            </a:r>
            <a:r>
              <a:rPr lang="en-US" sz="3100">
                <a:solidFill>
                  <a:schemeClr val="lt1"/>
                </a:solidFill>
                <a:latin typeface="Verdana"/>
                <a:ea typeface="Verdana"/>
                <a:cs typeface="Verdana"/>
                <a:sym typeface="Verdana"/>
              </a:rPr>
              <a:t>g</a:t>
            </a:r>
            <a:r>
              <a:rPr lang="en-US" sz="3100" b="0" i="0" u="none" strike="noStrike" cap="none">
                <a:solidFill>
                  <a:schemeClr val="lt1"/>
                </a:solidFill>
                <a:latin typeface="Verdana"/>
                <a:ea typeface="Verdana"/>
                <a:cs typeface="Verdana"/>
                <a:sym typeface="Verdana"/>
              </a:rPr>
              <a:t> when not in use. Avoid exposing it to surfaces in your home.</a:t>
            </a:r>
            <a:endParaRPr sz="3100" b="0" i="0" u="none" strike="noStrike" cap="none">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Face Shield</a:t>
            </a:r>
            <a:endParaRPr sz="3100" b="0" i="0" u="none" strike="noStrike" cap="none">
              <a:solidFill>
                <a:schemeClr val="lt1"/>
              </a:solidFill>
              <a:latin typeface="Verdana"/>
              <a:ea typeface="Verdana"/>
              <a:cs typeface="Verdana"/>
              <a:sym typeface="Verdana"/>
            </a:endParaRPr>
          </a:p>
          <a:p>
            <a:pPr marL="18288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Be careful with your shield! Do not break it!</a:t>
            </a:r>
            <a:endParaRPr sz="3100" b="0" i="0"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Verdana"/>
              <a:ea typeface="Verdana"/>
              <a:cs typeface="Verdana"/>
              <a:sym typeface="Verdana"/>
            </a:endParaRPr>
          </a:p>
        </p:txBody>
      </p:sp>
      <p:sp>
        <p:nvSpPr>
          <p:cNvPr id="482" name="Google Shape;482;g8fef276b9b_4_91"/>
          <p:cNvSpPr txBox="1"/>
          <p:nvPr/>
        </p:nvSpPr>
        <p:spPr>
          <a:xfrm>
            <a:off x="274850" y="6229775"/>
            <a:ext cx="6229800" cy="54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Verdana"/>
                <a:ea typeface="Verdana"/>
                <a:cs typeface="Verdana"/>
                <a:sym typeface="Verdana"/>
              </a:rPr>
              <a:t>PPE - Personal Protective Equipment</a:t>
            </a:r>
            <a:endParaRPr sz="1900" b="0" i="0" u="none" strike="noStrike" cap="none">
              <a:solidFill>
                <a:srgbClr val="FFFFFF"/>
              </a:solidFill>
              <a:latin typeface="Verdana"/>
              <a:ea typeface="Verdana"/>
              <a:cs typeface="Verdana"/>
              <a:sym typeface="Verdana"/>
            </a:endParaRPr>
          </a:p>
        </p:txBody>
      </p:sp>
      <p:pic>
        <p:nvPicPr>
          <p:cNvPr id="483" name="Google Shape;483;g8fef276b9b_4_91"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7"/>
        <p:cNvGrpSpPr/>
        <p:nvPr/>
      </p:nvGrpSpPr>
      <p:grpSpPr>
        <a:xfrm>
          <a:off x="0" y="0"/>
          <a:ext cx="0" cy="0"/>
          <a:chOff x="0" y="0"/>
          <a:chExt cx="0" cy="0"/>
        </a:xfrm>
      </p:grpSpPr>
      <p:pic>
        <p:nvPicPr>
          <p:cNvPr id="488" name="Google Shape;488;g8fef276b9b_4_101" descr="News Archive - Temple University Department of Chemistry"/>
          <p:cNvPicPr preferRelativeResize="0"/>
          <p:nvPr/>
        </p:nvPicPr>
        <p:blipFill rotWithShape="1">
          <a:blip r:embed="rId3">
            <a:alphaModFix/>
          </a:blip>
          <a:srcRect r="763"/>
          <a:stretch/>
        </p:blipFill>
        <p:spPr>
          <a:xfrm>
            <a:off x="6309149" y="-478"/>
            <a:ext cx="6805612" cy="6857999"/>
          </a:xfrm>
          <a:prstGeom prst="rect">
            <a:avLst/>
          </a:prstGeom>
          <a:noFill/>
          <a:ln>
            <a:noFill/>
          </a:ln>
        </p:spPr>
      </p:pic>
      <p:sp>
        <p:nvSpPr>
          <p:cNvPr id="489" name="Google Shape;489;g8fef276b9b_4_101"/>
          <p:cNvSpPr/>
          <p:nvPr/>
        </p:nvSpPr>
        <p:spPr>
          <a:xfrm>
            <a:off x="-851" y="-478"/>
            <a:ext cx="9471515" cy="6864001"/>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0" name="Google Shape;490;g8fef276b9b_4_101"/>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1" name="Google Shape;491;g8fef276b9b_4_101"/>
          <p:cNvSpPr txBox="1">
            <a:spLocks noGrp="1"/>
          </p:cNvSpPr>
          <p:nvPr>
            <p:ph type="title"/>
          </p:nvPr>
        </p:nvSpPr>
        <p:spPr>
          <a:xfrm>
            <a:off x="566550" y="1601975"/>
            <a:ext cx="6252300" cy="385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Font typeface="Calibri"/>
              <a:buNone/>
            </a:pPr>
            <a:r>
              <a:rPr lang="en-US" sz="4800">
                <a:latin typeface="Verdana"/>
                <a:ea typeface="Verdana"/>
                <a:cs typeface="Verdana"/>
                <a:sym typeface="Verdana"/>
              </a:rPr>
              <a:t>If we all work together, we can make this semester a success! </a:t>
            </a:r>
            <a:endParaRPr sz="38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5"/>
        <p:cNvGrpSpPr/>
        <p:nvPr/>
      </p:nvGrpSpPr>
      <p:grpSpPr>
        <a:xfrm>
          <a:off x="0" y="0"/>
          <a:ext cx="0" cy="0"/>
          <a:chOff x="0" y="0"/>
          <a:chExt cx="0" cy="0"/>
        </a:xfrm>
      </p:grpSpPr>
      <p:pic>
        <p:nvPicPr>
          <p:cNvPr id="496" name="Google Shape;496;g8ff6e22682_1_8" descr="News Archive - Temple University Department of Chemistry"/>
          <p:cNvPicPr preferRelativeResize="0"/>
          <p:nvPr/>
        </p:nvPicPr>
        <p:blipFill rotWithShape="1">
          <a:blip r:embed="rId3">
            <a:alphaModFix/>
          </a:blip>
          <a:srcRect r="763"/>
          <a:stretch/>
        </p:blipFill>
        <p:spPr>
          <a:xfrm>
            <a:off x="0" y="0"/>
            <a:ext cx="5143500" cy="6858000"/>
          </a:xfrm>
          <a:prstGeom prst="rect">
            <a:avLst/>
          </a:prstGeom>
          <a:noFill/>
          <a:ln>
            <a:noFill/>
          </a:ln>
        </p:spPr>
      </p:pic>
      <p:sp>
        <p:nvSpPr>
          <p:cNvPr id="497" name="Google Shape;497;g8ff6e22682_1_8"/>
          <p:cNvSpPr/>
          <p:nvPr/>
        </p:nvSpPr>
        <p:spPr>
          <a:xfrm>
            <a:off x="405609" y="339149"/>
            <a:ext cx="4332300" cy="6179700"/>
          </a:xfrm>
          <a:prstGeom prst="rect">
            <a:avLst/>
          </a:prstGeom>
          <a:solidFill>
            <a:srgbClr val="000000"/>
          </a:solidFill>
          <a:ln w="127000" cap="sq"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g8ff6e22682_1_8"/>
          <p:cNvSpPr txBox="1">
            <a:spLocks noGrp="1"/>
          </p:cNvSpPr>
          <p:nvPr>
            <p:ph type="title"/>
          </p:nvPr>
        </p:nvSpPr>
        <p:spPr>
          <a:xfrm>
            <a:off x="569250" y="311450"/>
            <a:ext cx="4005000" cy="591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What else can you do?</a:t>
            </a:r>
            <a:endParaRPr sz="4800" b="1">
              <a:solidFill>
                <a:srgbClr val="FFFFFF"/>
              </a:solidFill>
              <a:latin typeface="Verdana"/>
              <a:ea typeface="Verdana"/>
              <a:cs typeface="Verdana"/>
              <a:sym typeface="Verdana"/>
            </a:endParaRPr>
          </a:p>
        </p:txBody>
      </p:sp>
      <p:sp>
        <p:nvSpPr>
          <p:cNvPr id="499" name="Google Shape;499;g8ff6e22682_1_8"/>
          <p:cNvSpPr txBox="1">
            <a:spLocks noGrp="1"/>
          </p:cNvSpPr>
          <p:nvPr>
            <p:ph type="title"/>
          </p:nvPr>
        </p:nvSpPr>
        <p:spPr>
          <a:xfrm>
            <a:off x="5448300" y="214675"/>
            <a:ext cx="6252300" cy="38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800">
                <a:latin typeface="Verdana"/>
                <a:ea typeface="Verdana"/>
                <a:cs typeface="Verdana"/>
                <a:sym typeface="Verdana"/>
              </a:rPr>
              <a:t>In addition to following all safety guidelines on campus, your choices off-campus greatly affect the continuation of in-person courses:</a:t>
            </a:r>
            <a:endParaRPr sz="2800">
              <a:latin typeface="Verdana"/>
              <a:ea typeface="Verdana"/>
              <a:cs typeface="Verdana"/>
              <a:sym typeface="Verdana"/>
            </a:endParaRPr>
          </a:p>
        </p:txBody>
      </p:sp>
      <p:sp>
        <p:nvSpPr>
          <p:cNvPr id="500" name="Google Shape;500;g8ff6e22682_1_8"/>
          <p:cNvSpPr txBox="1">
            <a:spLocks noGrp="1"/>
          </p:cNvSpPr>
          <p:nvPr>
            <p:ph type="title"/>
          </p:nvPr>
        </p:nvSpPr>
        <p:spPr>
          <a:xfrm>
            <a:off x="5939700" y="2636750"/>
            <a:ext cx="6252300" cy="3854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Verdana"/>
              <a:buChar char="●"/>
            </a:pPr>
            <a:r>
              <a:rPr lang="en-US" sz="2800">
                <a:latin typeface="Verdana"/>
                <a:ea typeface="Verdana"/>
                <a:cs typeface="Verdana"/>
                <a:sym typeface="Verdana"/>
              </a:rPr>
              <a:t>Avoid large indoor gatherings</a:t>
            </a:r>
            <a:endParaRPr sz="2800">
              <a:latin typeface="Verdana"/>
              <a:ea typeface="Verdana"/>
              <a:cs typeface="Verdana"/>
              <a:sym typeface="Verdana"/>
            </a:endParaRPr>
          </a:p>
          <a:p>
            <a:pPr marL="457200" lvl="0" indent="0" algn="l" rtl="0">
              <a:lnSpc>
                <a:spcPct val="100000"/>
              </a:lnSpc>
              <a:spcBef>
                <a:spcPts val="0"/>
              </a:spcBef>
              <a:spcAft>
                <a:spcPts val="0"/>
              </a:spcAft>
              <a:buSzPts val="1800"/>
              <a:buNone/>
            </a:pPr>
            <a:endParaRPr sz="2800">
              <a:latin typeface="Verdana"/>
              <a:ea typeface="Verdana"/>
              <a:cs typeface="Verdana"/>
              <a:sym typeface="Verdana"/>
            </a:endParaRPr>
          </a:p>
          <a:p>
            <a:pPr marL="457200" lvl="0" indent="-406400" algn="l" rtl="0">
              <a:lnSpc>
                <a:spcPct val="100000"/>
              </a:lnSpc>
              <a:spcBef>
                <a:spcPts val="0"/>
              </a:spcBef>
              <a:spcAft>
                <a:spcPts val="0"/>
              </a:spcAft>
              <a:buSzPts val="2800"/>
              <a:buFont typeface="Verdana"/>
              <a:buChar char="●"/>
            </a:pPr>
            <a:r>
              <a:rPr lang="en-US" sz="2800">
                <a:latin typeface="Verdana"/>
                <a:ea typeface="Verdana"/>
                <a:cs typeface="Verdana"/>
                <a:sym typeface="Verdana"/>
              </a:rPr>
              <a:t>Avoid outdoor gatherings where people are not 6 feet apart and masks are not worn</a:t>
            </a:r>
            <a:endParaRPr sz="2800">
              <a:latin typeface="Verdana"/>
              <a:ea typeface="Verdana"/>
              <a:cs typeface="Verdana"/>
              <a:sym typeface="Verdana"/>
            </a:endParaRPr>
          </a:p>
          <a:p>
            <a:pPr marL="457200" lvl="0" indent="0" algn="l" rtl="0">
              <a:lnSpc>
                <a:spcPct val="100000"/>
              </a:lnSpc>
              <a:spcBef>
                <a:spcPts val="0"/>
              </a:spcBef>
              <a:spcAft>
                <a:spcPts val="0"/>
              </a:spcAft>
              <a:buSzPts val="1800"/>
              <a:buNone/>
            </a:pPr>
            <a:endParaRPr sz="2800">
              <a:latin typeface="Verdana"/>
              <a:ea typeface="Verdana"/>
              <a:cs typeface="Verdana"/>
              <a:sym typeface="Verdana"/>
            </a:endParaRPr>
          </a:p>
          <a:p>
            <a:pPr marL="457200" lvl="0" indent="-406400" algn="l" rtl="0">
              <a:lnSpc>
                <a:spcPct val="100000"/>
              </a:lnSpc>
              <a:spcBef>
                <a:spcPts val="0"/>
              </a:spcBef>
              <a:spcAft>
                <a:spcPts val="0"/>
              </a:spcAft>
              <a:buSzPts val="2800"/>
              <a:buFont typeface="Verdana"/>
              <a:buChar char="●"/>
            </a:pPr>
            <a:r>
              <a:rPr lang="en-US" sz="2800">
                <a:latin typeface="Verdana"/>
                <a:ea typeface="Verdana"/>
                <a:cs typeface="Verdana"/>
                <a:sym typeface="Verdana"/>
              </a:rPr>
              <a:t>Keep your in-person social circle small </a:t>
            </a:r>
            <a:endParaRPr sz="2800">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4"/>
        <p:cNvGrpSpPr/>
        <p:nvPr/>
      </p:nvGrpSpPr>
      <p:grpSpPr>
        <a:xfrm>
          <a:off x="0" y="0"/>
          <a:ext cx="0" cy="0"/>
          <a:chOff x="0" y="0"/>
          <a:chExt cx="0" cy="0"/>
        </a:xfrm>
      </p:grpSpPr>
      <p:pic>
        <p:nvPicPr>
          <p:cNvPr id="505" name="Google Shape;505;g8fef276b9b_4_155" descr="News Archive - Temple University Department of Chemistry"/>
          <p:cNvPicPr preferRelativeResize="0"/>
          <p:nvPr/>
        </p:nvPicPr>
        <p:blipFill rotWithShape="1">
          <a:blip r:embed="rId3">
            <a:alphaModFix/>
          </a:blip>
          <a:srcRect r="763"/>
          <a:stretch/>
        </p:blipFill>
        <p:spPr>
          <a:xfrm>
            <a:off x="6309149" y="-478"/>
            <a:ext cx="6805612" cy="6857999"/>
          </a:xfrm>
          <a:prstGeom prst="rect">
            <a:avLst/>
          </a:prstGeom>
          <a:noFill/>
          <a:ln>
            <a:noFill/>
          </a:ln>
        </p:spPr>
      </p:pic>
      <p:sp>
        <p:nvSpPr>
          <p:cNvPr id="506" name="Google Shape;506;g8fef276b9b_4_155"/>
          <p:cNvSpPr/>
          <p:nvPr/>
        </p:nvSpPr>
        <p:spPr>
          <a:xfrm>
            <a:off x="-851" y="-478"/>
            <a:ext cx="9471515" cy="6864001"/>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g8fef276b9b_4_155"/>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8" name="Google Shape;508;g8fef276b9b_4_155"/>
          <p:cNvSpPr txBox="1">
            <a:spLocks noGrp="1"/>
          </p:cNvSpPr>
          <p:nvPr>
            <p:ph type="title"/>
          </p:nvPr>
        </p:nvSpPr>
        <p:spPr>
          <a:xfrm>
            <a:off x="239350" y="1837575"/>
            <a:ext cx="6252300" cy="3854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Verdana"/>
              <a:buChar char="●"/>
            </a:pPr>
            <a:r>
              <a:rPr lang="en-US" sz="2800" dirty="0">
                <a:latin typeface="Verdana"/>
                <a:ea typeface="Verdana"/>
                <a:cs typeface="Verdana"/>
                <a:sym typeface="Verdana"/>
              </a:rPr>
              <a:t>Log on to Canvas and review any specific safety guidelines for your specific classrooms.</a:t>
            </a:r>
            <a:endParaRPr sz="2800" dirty="0">
              <a:latin typeface="Verdana"/>
              <a:ea typeface="Verdana"/>
              <a:cs typeface="Verdana"/>
              <a:sym typeface="Verdana"/>
            </a:endParaRPr>
          </a:p>
          <a:p>
            <a:pPr marL="457200" lvl="0" indent="0" algn="l" rtl="0">
              <a:lnSpc>
                <a:spcPct val="100000"/>
              </a:lnSpc>
              <a:spcBef>
                <a:spcPts val="0"/>
              </a:spcBef>
              <a:spcAft>
                <a:spcPts val="0"/>
              </a:spcAft>
              <a:buSzPts val="1800"/>
              <a:buNone/>
            </a:pPr>
            <a:endParaRPr sz="2800" dirty="0">
              <a:latin typeface="Verdana"/>
              <a:ea typeface="Verdana"/>
              <a:cs typeface="Verdana"/>
              <a:sym typeface="Verdana"/>
            </a:endParaRPr>
          </a:p>
          <a:p>
            <a:pPr marL="457200" lvl="0" indent="-406400" algn="l" rtl="0">
              <a:lnSpc>
                <a:spcPct val="100000"/>
              </a:lnSpc>
              <a:spcBef>
                <a:spcPts val="0"/>
              </a:spcBef>
              <a:spcAft>
                <a:spcPts val="0"/>
              </a:spcAft>
              <a:buSzPts val="2800"/>
              <a:buFont typeface="Verdana"/>
              <a:buChar char="●"/>
            </a:pPr>
            <a:r>
              <a:rPr lang="en-US" sz="2800" dirty="0">
                <a:latin typeface="Verdana"/>
                <a:ea typeface="Verdana"/>
                <a:cs typeface="Verdana"/>
                <a:sym typeface="Verdana"/>
              </a:rPr>
              <a:t>Take the safety quiz (on Canvas) in each of your courses to demonstrate your understanding of the safety guidelines.  </a:t>
            </a:r>
            <a:endParaRPr sz="2800" dirty="0">
              <a:latin typeface="Verdana"/>
              <a:ea typeface="Verdana"/>
              <a:cs typeface="Verdana"/>
              <a:sym typeface="Verdana"/>
            </a:endParaRPr>
          </a:p>
        </p:txBody>
      </p:sp>
      <p:sp>
        <p:nvSpPr>
          <p:cNvPr id="509" name="Google Shape;509;g8fef276b9b_4_155"/>
          <p:cNvSpPr txBox="1">
            <a:spLocks noGrp="1"/>
          </p:cNvSpPr>
          <p:nvPr>
            <p:ph type="title"/>
          </p:nvPr>
        </p:nvSpPr>
        <p:spPr>
          <a:xfrm>
            <a:off x="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Next Steps?</a:t>
            </a:r>
            <a:endParaRPr sz="4800" b="1">
              <a:solidFill>
                <a:srgbClr val="FFFFFF"/>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3"/>
        <p:cNvGrpSpPr/>
        <p:nvPr/>
      </p:nvGrpSpPr>
      <p:grpSpPr>
        <a:xfrm>
          <a:off x="0" y="0"/>
          <a:ext cx="0" cy="0"/>
          <a:chOff x="0" y="0"/>
          <a:chExt cx="0" cy="0"/>
        </a:xfrm>
      </p:grpSpPr>
      <p:pic>
        <p:nvPicPr>
          <p:cNvPr id="514" name="Google Shape;514;g8fef276b9b_1_17" descr="News Archive - Temple University Department of Chemistry"/>
          <p:cNvPicPr preferRelativeResize="0"/>
          <p:nvPr/>
        </p:nvPicPr>
        <p:blipFill rotWithShape="1">
          <a:blip r:embed="rId3">
            <a:alphaModFix/>
          </a:blip>
          <a:srcRect l="4436" r="5024"/>
          <a:stretch/>
        </p:blipFill>
        <p:spPr>
          <a:xfrm>
            <a:off x="9681722" y="3716385"/>
            <a:ext cx="2078377" cy="2295539"/>
          </a:xfrm>
          <a:prstGeom prst="rect">
            <a:avLst/>
          </a:prstGeom>
          <a:noFill/>
          <a:ln>
            <a:noFill/>
          </a:ln>
        </p:spPr>
      </p:pic>
      <p:sp>
        <p:nvSpPr>
          <p:cNvPr id="515" name="Google Shape;515;g8fef276b9b_1_17"/>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g8fef276b9b_1_17"/>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7" name="Google Shape;517;g8fef276b9b_1_17"/>
          <p:cNvSpPr txBox="1">
            <a:spLocks noGrp="1"/>
          </p:cNvSpPr>
          <p:nvPr>
            <p:ph type="title"/>
          </p:nvPr>
        </p:nvSpPr>
        <p:spPr>
          <a:xfrm>
            <a:off x="0" y="0"/>
            <a:ext cx="9907500" cy="1910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200" b="1">
                <a:solidFill>
                  <a:srgbClr val="FFFFFF"/>
                </a:solidFill>
                <a:latin typeface="Verdana"/>
                <a:ea typeface="Verdana"/>
                <a:cs typeface="Verdana"/>
                <a:sym typeface="Verdana"/>
              </a:rPr>
              <a:t>While On Campus, check out the following protocols:</a:t>
            </a:r>
            <a:endParaRPr sz="4200" b="1">
              <a:solidFill>
                <a:srgbClr val="FFFFFF"/>
              </a:solidFill>
              <a:latin typeface="Verdana"/>
              <a:ea typeface="Verdana"/>
              <a:cs typeface="Verdana"/>
              <a:sym typeface="Verdana"/>
            </a:endParaRPr>
          </a:p>
        </p:txBody>
      </p:sp>
      <p:sp>
        <p:nvSpPr>
          <p:cNvPr id="518" name="Google Shape;518;g8fef276b9b_1_17"/>
          <p:cNvSpPr txBox="1"/>
          <p:nvPr/>
        </p:nvSpPr>
        <p:spPr>
          <a:xfrm>
            <a:off x="366450" y="2138375"/>
            <a:ext cx="9200700" cy="3000000"/>
          </a:xfrm>
          <a:prstGeom prst="rect">
            <a:avLst/>
          </a:prstGeom>
          <a:noFill/>
          <a:ln>
            <a:noFill/>
          </a:ln>
        </p:spPr>
        <p:txBody>
          <a:bodyPr spcFirstLastPara="1" wrap="square" lIns="91425" tIns="91425" rIns="91425" bIns="91425" anchor="t" anchorCtr="0">
            <a:noAutofit/>
          </a:bodyPr>
          <a:lstStyle/>
          <a:p>
            <a:pPr marL="914400" marR="0" lvl="0" indent="-444500" algn="l" rtl="0">
              <a:lnSpc>
                <a:spcPct val="100000"/>
              </a:lnSpc>
              <a:spcBef>
                <a:spcPts val="0"/>
              </a:spcBef>
              <a:spcAft>
                <a:spcPts val="0"/>
              </a:spcAft>
              <a:buClr>
                <a:schemeClr val="lt1"/>
              </a:buClr>
              <a:buSzPts val="3400"/>
              <a:buFont typeface="Verdana"/>
              <a:buChar char="●"/>
            </a:pPr>
            <a:r>
              <a:rPr lang="en-US" sz="3400" b="0" i="0" u="sng" strike="noStrike" cap="none">
                <a:solidFill>
                  <a:schemeClr val="hlink"/>
                </a:solidFill>
                <a:latin typeface="Verdana"/>
                <a:ea typeface="Verdana"/>
                <a:cs typeface="Verdana"/>
                <a:sym typeface="Verdana"/>
                <a:hlinkClick r:id="rId4"/>
              </a:rPr>
              <a:t>Protocol</a:t>
            </a:r>
            <a:r>
              <a:rPr lang="en-US" sz="3400" b="0" i="0" u="none" strike="noStrike" cap="none">
                <a:solidFill>
                  <a:schemeClr val="lt1"/>
                </a:solidFill>
                <a:latin typeface="Verdana"/>
                <a:ea typeface="Verdana"/>
                <a:cs typeface="Verdana"/>
                <a:sym typeface="Verdana"/>
              </a:rPr>
              <a:t> for student safety</a:t>
            </a:r>
            <a:endParaRPr sz="3400" b="0" i="0" u="none" strike="noStrike" cap="none">
              <a:solidFill>
                <a:schemeClr val="lt1"/>
              </a:solidFill>
              <a:latin typeface="Verdana"/>
              <a:ea typeface="Verdana"/>
              <a:cs typeface="Verdana"/>
              <a:sym typeface="Verdana"/>
            </a:endParaRPr>
          </a:p>
          <a:p>
            <a:pPr marL="914400" marR="0" lvl="0" indent="-444500" algn="l" rtl="0">
              <a:lnSpc>
                <a:spcPct val="100000"/>
              </a:lnSpc>
              <a:spcBef>
                <a:spcPts val="0"/>
              </a:spcBef>
              <a:spcAft>
                <a:spcPts val="0"/>
              </a:spcAft>
              <a:buClr>
                <a:schemeClr val="lt1"/>
              </a:buClr>
              <a:buSzPts val="3400"/>
              <a:buFont typeface="Verdana"/>
              <a:buChar char="●"/>
            </a:pPr>
            <a:r>
              <a:rPr lang="en-US" sz="3400" b="0" i="0" u="sng" strike="noStrike" cap="none">
                <a:solidFill>
                  <a:schemeClr val="hlink"/>
                </a:solidFill>
                <a:latin typeface="Verdana"/>
                <a:ea typeface="Verdana"/>
                <a:cs typeface="Verdana"/>
                <a:sym typeface="Verdana"/>
                <a:hlinkClick r:id="rId5"/>
              </a:rPr>
              <a:t>Protocol</a:t>
            </a:r>
            <a:r>
              <a:rPr lang="en-US" sz="3400" b="0" i="0" u="none" strike="noStrike" cap="none">
                <a:solidFill>
                  <a:schemeClr val="lt1"/>
                </a:solidFill>
                <a:latin typeface="Verdana"/>
                <a:ea typeface="Verdana"/>
                <a:cs typeface="Verdana"/>
                <a:sym typeface="Verdana"/>
              </a:rPr>
              <a:t> for on-campus university and student events</a:t>
            </a:r>
            <a:endParaRPr sz="3400" b="0" i="0" u="none" strike="noStrike" cap="none">
              <a:solidFill>
                <a:schemeClr val="lt1"/>
              </a:solidFill>
              <a:latin typeface="Verdana"/>
              <a:ea typeface="Verdana"/>
              <a:cs typeface="Verdana"/>
              <a:sym typeface="Verdana"/>
            </a:endParaRPr>
          </a:p>
          <a:p>
            <a:pPr marL="914400" marR="0" lvl="0" indent="-444500" algn="l" rtl="0">
              <a:lnSpc>
                <a:spcPct val="100000"/>
              </a:lnSpc>
              <a:spcBef>
                <a:spcPts val="0"/>
              </a:spcBef>
              <a:spcAft>
                <a:spcPts val="0"/>
              </a:spcAft>
              <a:buClr>
                <a:schemeClr val="lt1"/>
              </a:buClr>
              <a:buSzPts val="3400"/>
              <a:buFont typeface="Verdana"/>
              <a:buChar char="●"/>
            </a:pPr>
            <a:r>
              <a:rPr lang="en-US" sz="3400" b="0" i="0" u="sng" strike="noStrike" cap="none">
                <a:solidFill>
                  <a:schemeClr val="hlink"/>
                </a:solidFill>
                <a:latin typeface="Verdana"/>
                <a:ea typeface="Verdana"/>
                <a:cs typeface="Verdana"/>
                <a:sym typeface="Verdana"/>
                <a:hlinkClick r:id="rId6"/>
              </a:rPr>
              <a:t>Protocol</a:t>
            </a:r>
            <a:r>
              <a:rPr lang="en-US" sz="3400" b="0" i="0" u="none" strike="noStrike" cap="none">
                <a:solidFill>
                  <a:schemeClr val="lt1"/>
                </a:solidFill>
                <a:latin typeface="Verdana"/>
                <a:ea typeface="Verdana"/>
                <a:cs typeface="Verdana"/>
                <a:sym typeface="Verdana"/>
              </a:rPr>
              <a:t> for student organization events</a:t>
            </a:r>
            <a:endParaRPr sz="3400" b="0" i="0" u="none" strike="noStrike" cap="none">
              <a:solidFill>
                <a:schemeClr val="lt1"/>
              </a:solidFill>
              <a:latin typeface="Verdana"/>
              <a:ea typeface="Verdana"/>
              <a:cs typeface="Verdana"/>
              <a:sym typeface="Verdana"/>
            </a:endParaRPr>
          </a:p>
          <a:p>
            <a:pPr marL="914400" marR="0" lvl="0" indent="-444500" algn="l" rtl="0">
              <a:lnSpc>
                <a:spcPct val="100000"/>
              </a:lnSpc>
              <a:spcBef>
                <a:spcPts val="0"/>
              </a:spcBef>
              <a:spcAft>
                <a:spcPts val="0"/>
              </a:spcAft>
              <a:buClr>
                <a:schemeClr val="lt1"/>
              </a:buClr>
              <a:buSzPts val="3400"/>
              <a:buFont typeface="Verdana"/>
              <a:buChar char="●"/>
            </a:pPr>
            <a:r>
              <a:rPr lang="en-US" sz="3400" b="0" i="0" u="sng" strike="noStrike" cap="none">
                <a:solidFill>
                  <a:schemeClr val="hlink"/>
                </a:solidFill>
                <a:latin typeface="Verdana"/>
                <a:ea typeface="Verdana"/>
                <a:cs typeface="Verdana"/>
                <a:sym typeface="Verdana"/>
                <a:hlinkClick r:id="rId7"/>
              </a:rPr>
              <a:t>Protocol</a:t>
            </a:r>
            <a:r>
              <a:rPr lang="en-US" sz="3400" b="0" i="0" u="none" strike="noStrike" cap="none">
                <a:solidFill>
                  <a:schemeClr val="lt1"/>
                </a:solidFill>
                <a:latin typeface="Verdana"/>
                <a:ea typeface="Verdana"/>
                <a:cs typeface="Verdana"/>
                <a:sym typeface="Verdana"/>
              </a:rPr>
              <a:t> for student fitness and recreation</a:t>
            </a:r>
            <a:endParaRPr sz="3400" b="0" i="0" u="none" strike="noStrike" cap="none">
              <a:solidFill>
                <a:schemeClr val="lt1"/>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2"/>
        <p:cNvGrpSpPr/>
        <p:nvPr/>
      </p:nvGrpSpPr>
      <p:grpSpPr>
        <a:xfrm>
          <a:off x="0" y="0"/>
          <a:ext cx="0" cy="0"/>
          <a:chOff x="0" y="0"/>
          <a:chExt cx="0" cy="0"/>
        </a:xfrm>
      </p:grpSpPr>
      <p:pic>
        <p:nvPicPr>
          <p:cNvPr id="523" name="Google Shape;523;g8fef276b9b_1_32" descr="News Archive - Temple University Department of Chemistry"/>
          <p:cNvPicPr preferRelativeResize="0"/>
          <p:nvPr/>
        </p:nvPicPr>
        <p:blipFill rotWithShape="1">
          <a:blip r:embed="rId3">
            <a:alphaModFix/>
          </a:blip>
          <a:srcRect l="4436" r="5024"/>
          <a:stretch/>
        </p:blipFill>
        <p:spPr>
          <a:xfrm>
            <a:off x="9616297" y="3794910"/>
            <a:ext cx="2078377" cy="2295539"/>
          </a:xfrm>
          <a:prstGeom prst="rect">
            <a:avLst/>
          </a:prstGeom>
          <a:noFill/>
          <a:ln>
            <a:noFill/>
          </a:ln>
        </p:spPr>
      </p:pic>
      <p:sp>
        <p:nvSpPr>
          <p:cNvPr id="524" name="Google Shape;524;g8fef276b9b_1_3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5" name="Google Shape;525;g8fef276b9b_1_3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g8fef276b9b_1_32"/>
          <p:cNvSpPr txBox="1">
            <a:spLocks noGrp="1"/>
          </p:cNvSpPr>
          <p:nvPr>
            <p:ph type="title"/>
          </p:nvPr>
        </p:nvSpPr>
        <p:spPr>
          <a:xfrm>
            <a:off x="-387900" y="2766150"/>
            <a:ext cx="12579899" cy="1325700"/>
          </a:xfrm>
          <a:prstGeom prst="rect">
            <a:avLst/>
          </a:prstGeom>
          <a:noFill/>
          <a:ln>
            <a:noFill/>
          </a:ln>
        </p:spPr>
        <p:txBody>
          <a:bodyPr spcFirstLastPara="1" wrap="square" lIns="91425" tIns="45700" rIns="91425" bIns="45700" anchor="ctr" anchorCtr="0">
            <a:noAutofit/>
          </a:bodyPr>
          <a:lstStyle/>
          <a:p>
            <a:pPr marL="457200" lvl="0" indent="0" algn="l" rtl="0">
              <a:lnSpc>
                <a:spcPct val="100000"/>
              </a:lnSpc>
              <a:spcBef>
                <a:spcPts val="0"/>
              </a:spcBef>
              <a:spcAft>
                <a:spcPts val="0"/>
              </a:spcAft>
              <a:buSzPts val="1800"/>
              <a:buNone/>
            </a:pPr>
            <a:r>
              <a:rPr lang="en-US" sz="4360">
                <a:solidFill>
                  <a:srgbClr val="FFFFFF"/>
                </a:solidFill>
                <a:latin typeface="Verdana"/>
                <a:ea typeface="Verdana"/>
                <a:cs typeface="Verdana"/>
                <a:sym typeface="Verdana"/>
              </a:rPr>
              <a:t>If you need help:</a:t>
            </a:r>
            <a:endParaRPr sz="4360">
              <a:solidFill>
                <a:srgbClr val="FFFFFF"/>
              </a:solidFill>
              <a:latin typeface="Verdana"/>
              <a:ea typeface="Verdana"/>
              <a:cs typeface="Verdana"/>
              <a:sym typeface="Verdana"/>
            </a:endParaRPr>
          </a:p>
          <a:p>
            <a:pPr marL="0" lvl="0" indent="0" algn="l" rtl="0">
              <a:lnSpc>
                <a:spcPct val="100000"/>
              </a:lnSpc>
              <a:spcBef>
                <a:spcPts val="0"/>
              </a:spcBef>
              <a:spcAft>
                <a:spcPts val="0"/>
              </a:spcAft>
              <a:buSzPts val="1800"/>
              <a:buNone/>
            </a:pPr>
            <a:endParaRPr sz="4360">
              <a:solidFill>
                <a:srgbClr val="FFFFFF"/>
              </a:solidFill>
              <a:latin typeface="Verdana"/>
              <a:ea typeface="Verdana"/>
              <a:cs typeface="Verdana"/>
              <a:sym typeface="Verdana"/>
            </a:endParaRPr>
          </a:p>
          <a:p>
            <a:pPr marL="1828800" lvl="0" indent="0" algn="l" rtl="0">
              <a:lnSpc>
                <a:spcPct val="100000"/>
              </a:lnSpc>
              <a:spcBef>
                <a:spcPts val="0"/>
              </a:spcBef>
              <a:spcAft>
                <a:spcPts val="0"/>
              </a:spcAft>
              <a:buSzPts val="1800"/>
              <a:buNone/>
            </a:pPr>
            <a:r>
              <a:rPr lang="en-US" sz="4360" u="sng">
                <a:solidFill>
                  <a:schemeClr val="hlink"/>
                </a:solidFill>
                <a:latin typeface="Verdana"/>
                <a:ea typeface="Verdana"/>
                <a:cs typeface="Verdana"/>
                <a:sym typeface="Verdana"/>
                <a:hlinkClick r:id="rId4"/>
              </a:rPr>
              <a:t>Technology needs</a:t>
            </a:r>
            <a:endParaRPr sz="4360">
              <a:solidFill>
                <a:srgbClr val="FFFFFF"/>
              </a:solidFill>
              <a:latin typeface="Verdana"/>
              <a:ea typeface="Verdana"/>
              <a:cs typeface="Verdana"/>
              <a:sym typeface="Verdana"/>
            </a:endParaRPr>
          </a:p>
          <a:p>
            <a:pPr marL="1828800" lvl="0" indent="0" algn="l" rtl="0">
              <a:lnSpc>
                <a:spcPct val="100000"/>
              </a:lnSpc>
              <a:spcBef>
                <a:spcPts val="0"/>
              </a:spcBef>
              <a:spcAft>
                <a:spcPts val="0"/>
              </a:spcAft>
              <a:buSzPts val="1800"/>
              <a:buNone/>
            </a:pPr>
            <a:r>
              <a:rPr lang="en-US" sz="4360" u="sng">
                <a:solidFill>
                  <a:schemeClr val="hlink"/>
                </a:solidFill>
                <a:latin typeface="Verdana"/>
                <a:ea typeface="Verdana"/>
                <a:cs typeface="Verdana"/>
                <a:sym typeface="Verdana"/>
                <a:hlinkClick r:id="rId5"/>
              </a:rPr>
              <a:t>Health needs</a:t>
            </a:r>
            <a:endParaRPr sz="4360">
              <a:solidFill>
                <a:srgbClr val="FFFFFF"/>
              </a:solidFill>
              <a:latin typeface="Verdana"/>
              <a:ea typeface="Verdana"/>
              <a:cs typeface="Verdana"/>
              <a:sym typeface="Verdana"/>
            </a:endParaRPr>
          </a:p>
          <a:p>
            <a:pPr marL="1828800" lvl="0" indent="0" algn="l" rtl="0">
              <a:lnSpc>
                <a:spcPct val="100000"/>
              </a:lnSpc>
              <a:spcBef>
                <a:spcPts val="0"/>
              </a:spcBef>
              <a:spcAft>
                <a:spcPts val="0"/>
              </a:spcAft>
              <a:buSzPts val="1800"/>
              <a:buNone/>
            </a:pPr>
            <a:r>
              <a:rPr lang="en-US" sz="4360" u="sng">
                <a:solidFill>
                  <a:schemeClr val="hlink"/>
                </a:solidFill>
                <a:latin typeface="Verdana"/>
                <a:ea typeface="Verdana"/>
                <a:cs typeface="Verdana"/>
                <a:sym typeface="Verdana"/>
                <a:hlinkClick r:id="rId6"/>
              </a:rPr>
              <a:t>Emotional needs</a:t>
            </a:r>
            <a:endParaRPr sz="4360">
              <a:solidFill>
                <a:srgbClr val="FFFFFF"/>
              </a:solidFill>
              <a:latin typeface="Verdana"/>
              <a:ea typeface="Verdana"/>
              <a:cs typeface="Verdana"/>
              <a:sym typeface="Verdana"/>
            </a:endParaRPr>
          </a:p>
          <a:p>
            <a:pPr marL="1828800" lvl="0" indent="0" algn="l" rtl="0">
              <a:lnSpc>
                <a:spcPct val="100000"/>
              </a:lnSpc>
              <a:spcBef>
                <a:spcPts val="0"/>
              </a:spcBef>
              <a:spcAft>
                <a:spcPts val="0"/>
              </a:spcAft>
              <a:buSzPts val="1800"/>
              <a:buNone/>
            </a:pPr>
            <a:r>
              <a:rPr lang="en-US" sz="4360" u="sng">
                <a:solidFill>
                  <a:schemeClr val="hlink"/>
                </a:solidFill>
                <a:latin typeface="Verdana"/>
                <a:ea typeface="Verdana"/>
                <a:cs typeface="Verdana"/>
                <a:sym typeface="Verdana"/>
                <a:hlinkClick r:id="rId7"/>
              </a:rPr>
              <a:t>Food/housing needs</a:t>
            </a:r>
            <a:endParaRPr sz="4360">
              <a:solidFill>
                <a:srgbClr val="FFFFFF"/>
              </a:solidFill>
              <a:latin typeface="Verdana"/>
              <a:ea typeface="Verdana"/>
              <a:cs typeface="Verdana"/>
              <a:sym typeface="Verdana"/>
            </a:endParaRPr>
          </a:p>
          <a:p>
            <a:pPr marL="1828800" lvl="0" indent="0" algn="l" rtl="0">
              <a:lnSpc>
                <a:spcPct val="100000"/>
              </a:lnSpc>
              <a:spcBef>
                <a:spcPts val="0"/>
              </a:spcBef>
              <a:spcAft>
                <a:spcPts val="0"/>
              </a:spcAft>
              <a:buSzPts val="1800"/>
              <a:buNone/>
            </a:pPr>
            <a:endParaRPr sz="4360">
              <a:solidFill>
                <a:srgbClr val="FFFFFF"/>
              </a:solidFill>
              <a:latin typeface="Verdana"/>
              <a:ea typeface="Verdana"/>
              <a:cs typeface="Verdana"/>
              <a:sym typeface="Verdana"/>
            </a:endParaRPr>
          </a:p>
          <a:p>
            <a:pPr marL="457200" lvl="0" indent="0" algn="l" rtl="0">
              <a:lnSpc>
                <a:spcPct val="100000"/>
              </a:lnSpc>
              <a:spcBef>
                <a:spcPts val="0"/>
              </a:spcBef>
              <a:spcAft>
                <a:spcPts val="0"/>
              </a:spcAft>
              <a:buSzPts val="1800"/>
              <a:buNone/>
            </a:pPr>
            <a:endParaRPr sz="4360">
              <a:solidFill>
                <a:srgbClr val="FFFFFF"/>
              </a:solidFill>
              <a:latin typeface="Verdana"/>
              <a:ea typeface="Verdana"/>
              <a:cs typeface="Verdana"/>
              <a:sym typeface="Verdana"/>
            </a:endParaRPr>
          </a:p>
          <a:p>
            <a:pPr marL="0" lvl="0" indent="0" algn="l" rtl="0">
              <a:lnSpc>
                <a:spcPct val="100000"/>
              </a:lnSpc>
              <a:spcBef>
                <a:spcPts val="0"/>
              </a:spcBef>
              <a:spcAft>
                <a:spcPts val="0"/>
              </a:spcAft>
              <a:buSzPts val="1800"/>
              <a:buNone/>
            </a:pPr>
            <a:endParaRPr sz="4800">
              <a:solidFill>
                <a:srgbClr val="FFFFFF"/>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3"/>
          <p:cNvPicPr preferRelativeResize="0"/>
          <p:nvPr/>
        </p:nvPicPr>
        <p:blipFill rotWithShape="1">
          <a:blip r:embed="rId3">
            <a:alphaModFix/>
          </a:blip>
          <a:srcRect b="79498"/>
          <a:stretch/>
        </p:blipFill>
        <p:spPr>
          <a:xfrm>
            <a:off x="538250" y="0"/>
            <a:ext cx="7436251" cy="1361125"/>
          </a:xfrm>
          <a:prstGeom prst="rect">
            <a:avLst/>
          </a:prstGeom>
          <a:noFill/>
          <a:ln>
            <a:noFill/>
          </a:ln>
        </p:spPr>
      </p:pic>
      <p:pic>
        <p:nvPicPr>
          <p:cNvPr id="134" name="Google Shape;134;p3"/>
          <p:cNvPicPr preferRelativeResize="0"/>
          <p:nvPr/>
        </p:nvPicPr>
        <p:blipFill rotWithShape="1">
          <a:blip r:embed="rId4">
            <a:alphaModFix/>
          </a:blip>
          <a:srcRect/>
          <a:stretch/>
        </p:blipFill>
        <p:spPr>
          <a:xfrm>
            <a:off x="7813424" y="6309274"/>
            <a:ext cx="4115150" cy="430950"/>
          </a:xfrm>
          <a:prstGeom prst="rect">
            <a:avLst/>
          </a:prstGeom>
          <a:noFill/>
          <a:ln>
            <a:noFill/>
          </a:ln>
        </p:spPr>
      </p:pic>
      <p:pic>
        <p:nvPicPr>
          <p:cNvPr id="135" name="Google Shape;135;p3"/>
          <p:cNvPicPr preferRelativeResize="0"/>
          <p:nvPr/>
        </p:nvPicPr>
        <p:blipFill rotWithShape="1">
          <a:blip r:embed="rId3">
            <a:alphaModFix/>
          </a:blip>
          <a:srcRect t="26286"/>
          <a:stretch/>
        </p:blipFill>
        <p:spPr>
          <a:xfrm>
            <a:off x="462050" y="1312150"/>
            <a:ext cx="7436251" cy="4893700"/>
          </a:xfrm>
          <a:prstGeom prst="rect">
            <a:avLst/>
          </a:prstGeom>
          <a:noFill/>
          <a:ln>
            <a:noFill/>
          </a:ln>
        </p:spPr>
      </p:pic>
      <p:pic>
        <p:nvPicPr>
          <p:cNvPr id="136" name="Google Shape;136;p3"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5"/>
          <p:cNvSpPr/>
          <p:nvPr/>
        </p:nvSpPr>
        <p:spPr>
          <a:xfrm>
            <a:off x="0" y="0"/>
            <a:ext cx="12192000" cy="6858000"/>
          </a:xfrm>
          <a:prstGeom prst="rect">
            <a:avLst/>
          </a:prstGeom>
          <a:solidFill>
            <a:srgbClr val="4E4E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5"/>
          <p:cNvSpPr/>
          <p:nvPr/>
        </p:nvSpPr>
        <p:spPr>
          <a:xfrm>
            <a:off x="477012" y="480060"/>
            <a:ext cx="11238000" cy="58980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p5"/>
          <p:cNvPicPr preferRelativeResize="0"/>
          <p:nvPr/>
        </p:nvPicPr>
        <p:blipFill rotWithShape="1">
          <a:blip r:embed="rId3">
            <a:alphaModFix/>
          </a:blip>
          <a:srcRect/>
          <a:stretch/>
        </p:blipFill>
        <p:spPr>
          <a:xfrm>
            <a:off x="966719" y="643517"/>
            <a:ext cx="5627340" cy="5571066"/>
          </a:xfrm>
          <a:prstGeom prst="rect">
            <a:avLst/>
          </a:prstGeom>
          <a:noFill/>
          <a:ln>
            <a:noFill/>
          </a:ln>
        </p:spPr>
      </p:pic>
      <p:sp>
        <p:nvSpPr>
          <p:cNvPr id="144" name="Google Shape;144;p5"/>
          <p:cNvSpPr txBox="1"/>
          <p:nvPr/>
        </p:nvSpPr>
        <p:spPr>
          <a:xfrm>
            <a:off x="6949625" y="3101825"/>
            <a:ext cx="44367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Verdana"/>
                <a:ea typeface="Verdana"/>
                <a:cs typeface="Verdana"/>
                <a:sym typeface="Verdana"/>
              </a:rPr>
              <a:t>If you experience COVID-19 symptoms, self isolate and do not attend in-person classes.</a:t>
            </a:r>
            <a:endParaRPr sz="700" b="0" i="0" u="none" strike="noStrike" cap="none">
              <a:solidFill>
                <a:srgbClr val="000000"/>
              </a:solidFill>
              <a:latin typeface="Verdana"/>
              <a:ea typeface="Verdana"/>
              <a:cs typeface="Verdana"/>
              <a:sym typeface="Verdana"/>
            </a:endParaRPr>
          </a:p>
        </p:txBody>
      </p:sp>
      <p:pic>
        <p:nvPicPr>
          <p:cNvPr id="145" name="Google Shape;145;p5"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9"/>
        <p:cNvGrpSpPr/>
        <p:nvPr/>
      </p:nvGrpSpPr>
      <p:grpSpPr>
        <a:xfrm>
          <a:off x="0" y="0"/>
          <a:ext cx="0" cy="0"/>
          <a:chOff x="0" y="0"/>
          <a:chExt cx="0" cy="0"/>
        </a:xfrm>
      </p:grpSpPr>
      <p:pic>
        <p:nvPicPr>
          <p:cNvPr id="150" name="Google Shape;150;p6" descr="News Archive - Temple University Department of Chemistry"/>
          <p:cNvPicPr preferRelativeResize="0"/>
          <p:nvPr/>
        </p:nvPicPr>
        <p:blipFill rotWithShape="1">
          <a:blip r:embed="rId3">
            <a:alphaModFix/>
          </a:blip>
          <a:srcRect r="762"/>
          <a:stretch/>
        </p:blipFill>
        <p:spPr>
          <a:xfrm>
            <a:off x="6309149" y="-478"/>
            <a:ext cx="6805612" cy="6857999"/>
          </a:xfrm>
          <a:prstGeom prst="rect">
            <a:avLst/>
          </a:prstGeom>
          <a:noFill/>
          <a:ln>
            <a:noFill/>
          </a:ln>
        </p:spPr>
      </p:pic>
      <p:sp>
        <p:nvSpPr>
          <p:cNvPr id="151" name="Google Shape;151;p6"/>
          <p:cNvSpPr/>
          <p:nvPr/>
        </p:nvSpPr>
        <p:spPr>
          <a:xfrm>
            <a:off x="-851" y="-478"/>
            <a:ext cx="9468701" cy="6858478"/>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6"/>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6"/>
          <p:cNvSpPr txBox="1">
            <a:spLocks noGrp="1"/>
          </p:cNvSpPr>
          <p:nvPr>
            <p:ph type="title"/>
          </p:nvPr>
        </p:nvSpPr>
        <p:spPr>
          <a:xfrm>
            <a:off x="392625" y="3350475"/>
            <a:ext cx="8022900" cy="126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a:latin typeface="Verdana"/>
                <a:ea typeface="Verdana"/>
                <a:cs typeface="Verdana"/>
                <a:sym typeface="Verdana"/>
              </a:rPr>
              <a:t>How do we stay safe?</a:t>
            </a:r>
            <a:endParaRPr>
              <a:latin typeface="Verdana"/>
              <a:ea typeface="Verdana"/>
              <a:cs typeface="Verdana"/>
              <a:sym typeface="Verdana"/>
            </a:endParaRPr>
          </a:p>
        </p:txBody>
      </p:sp>
      <p:sp>
        <p:nvSpPr>
          <p:cNvPr id="154" name="Google Shape;154;p6"/>
          <p:cNvSpPr txBox="1">
            <a:spLocks noGrp="1"/>
          </p:cNvSpPr>
          <p:nvPr>
            <p:ph type="body" idx="1"/>
          </p:nvPr>
        </p:nvSpPr>
        <p:spPr>
          <a:xfrm>
            <a:off x="0" y="0"/>
            <a:ext cx="10365600" cy="115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n-US" sz="4000">
                <a:latin typeface="Verdana"/>
                <a:ea typeface="Verdana"/>
                <a:cs typeface="Verdana"/>
                <a:sym typeface="Verdana"/>
              </a:rPr>
              <a:t>COVID-19 Health and Safety Plan</a:t>
            </a:r>
            <a:endParaRPr>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7"/>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7"/>
          <p:cNvSpPr/>
          <p:nvPr/>
        </p:nvSpPr>
        <p:spPr>
          <a:xfrm>
            <a:off x="0" y="0"/>
            <a:ext cx="12188952" cy="6858000"/>
          </a:xfrm>
          <a:prstGeom prst="rect">
            <a:avLst/>
          </a:prstGeom>
          <a:solidFill>
            <a:schemeClr val="dk1">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1" name="Google Shape;161;p7"/>
          <p:cNvGrpSpPr/>
          <p:nvPr/>
        </p:nvGrpSpPr>
        <p:grpSpPr>
          <a:xfrm>
            <a:off x="1" y="2075420"/>
            <a:ext cx="12396066" cy="4440643"/>
            <a:chOff x="1" y="2075420"/>
            <a:chExt cx="12396066" cy="4440643"/>
          </a:xfrm>
        </p:grpSpPr>
        <p:sp>
          <p:nvSpPr>
            <p:cNvPr id="162" name="Google Shape;162;p7"/>
            <p:cNvSpPr/>
            <p:nvPr/>
          </p:nvSpPr>
          <p:spPr>
            <a:xfrm rot="4500000">
              <a:off x="7942191" y="2507571"/>
              <a:ext cx="3563871" cy="3563871"/>
            </a:xfrm>
            <a:prstGeom prst="ellipse">
              <a:avLst/>
            </a:prstGeom>
            <a:noFill/>
            <a:ln w="31750" cap="flat" cmpd="sng">
              <a:solidFill>
                <a:srgbClr val="8296B0">
                  <a:alpha val="9411"/>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7"/>
            <p:cNvSpPr/>
            <p:nvPr/>
          </p:nvSpPr>
          <p:spPr>
            <a:xfrm rot="-5400000">
              <a:off x="10435065" y="4048931"/>
              <a:ext cx="1381607" cy="1381607"/>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7"/>
            <p:cNvSpPr/>
            <p:nvPr/>
          </p:nvSpPr>
          <p:spPr>
            <a:xfrm rot="-5400000">
              <a:off x="1" y="2075420"/>
              <a:ext cx="3144364" cy="3144364"/>
            </a:xfrm>
            <a:prstGeom prst="ellipse">
              <a:avLst/>
            </a:prstGeom>
            <a:gradFill>
              <a:gsLst>
                <a:gs pos="0">
                  <a:srgbClr val="323F4F">
                    <a:alpha val="20000"/>
                  </a:srgbClr>
                </a:gs>
                <a:gs pos="100000">
                  <a:srgbClr val="222A35">
                    <a:alpha val="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7"/>
            <p:cNvSpPr/>
            <p:nvPr/>
          </p:nvSpPr>
          <p:spPr>
            <a:xfrm rot="-9000000">
              <a:off x="10150845" y="4270841"/>
              <a:ext cx="1897885" cy="1897885"/>
            </a:xfrm>
            <a:prstGeom prst="ellipse">
              <a:avLst/>
            </a:prstGeom>
            <a:gradFill>
              <a:gsLst>
                <a:gs pos="0">
                  <a:srgbClr val="323F4F">
                    <a:alpha val="9411"/>
                  </a:srgbClr>
                </a:gs>
                <a:gs pos="100000">
                  <a:srgbClr val="323F4F">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7"/>
            <p:cNvSpPr/>
            <p:nvPr/>
          </p:nvSpPr>
          <p:spPr>
            <a:xfrm rot="4500000">
              <a:off x="2046780" y="3040492"/>
              <a:ext cx="2579322" cy="2579322"/>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7"/>
            <p:cNvSpPr/>
            <p:nvPr/>
          </p:nvSpPr>
          <p:spPr>
            <a:xfrm rot="4500000">
              <a:off x="2224640" y="3193975"/>
              <a:ext cx="2243193" cy="2243193"/>
            </a:xfrm>
            <a:prstGeom prst="ellipse">
              <a:avLst/>
            </a:prstGeom>
            <a:noFill/>
            <a:ln w="31750" cap="flat" cmpd="sng">
              <a:solidFill>
                <a:srgbClr val="8296B0">
                  <a:alpha val="941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8" name="Google Shape;168;p7"/>
          <p:cNvSpPr/>
          <p:nvPr/>
        </p:nvSpPr>
        <p:spPr>
          <a:xfrm rot="-5400000">
            <a:off x="10438146" y="1042605"/>
            <a:ext cx="2796461" cy="711252"/>
          </a:xfrm>
          <a:prstGeom prst="rect">
            <a:avLst/>
          </a:prstGeom>
          <a:gradFill>
            <a:gsLst>
              <a:gs pos="0">
                <a:srgbClr val="ACB8CA">
                  <a:alpha val="0"/>
                </a:srgbClr>
              </a:gs>
              <a:gs pos="100000">
                <a:srgbClr val="323F4F">
                  <a:alpha val="9411"/>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9" name="Google Shape;169;p7"/>
          <p:cNvGrpSpPr/>
          <p:nvPr/>
        </p:nvGrpSpPr>
        <p:grpSpPr>
          <a:xfrm>
            <a:off x="11259539" y="317578"/>
            <a:ext cx="548640" cy="549007"/>
            <a:chOff x="7029447" y="3514725"/>
            <a:chExt cx="1285875" cy="549007"/>
          </a:xfrm>
        </p:grpSpPr>
        <p:cxnSp>
          <p:nvCxnSpPr>
            <p:cNvPr id="170" name="Google Shape;170;p7"/>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1" name="Google Shape;171;p7"/>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2" name="Google Shape;172;p7"/>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3" name="Google Shape;173;p7"/>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sp>
        <p:nvSpPr>
          <p:cNvPr id="174" name="Google Shape;174;p7"/>
          <p:cNvSpPr/>
          <p:nvPr/>
        </p:nvSpPr>
        <p:spPr>
          <a:xfrm rot="10800000">
            <a:off x="-1" y="6140785"/>
            <a:ext cx="6095997" cy="711252"/>
          </a:xfrm>
          <a:prstGeom prst="rect">
            <a:avLst/>
          </a:prstGeom>
          <a:gradFill>
            <a:gsLst>
              <a:gs pos="0">
                <a:srgbClr val="222A35">
                  <a:alpha val="9411"/>
                </a:srgbClr>
              </a:gs>
              <a:gs pos="10000">
                <a:srgbClr val="222A35">
                  <a:alpha val="9411"/>
                </a:srgbClr>
              </a:gs>
              <a:gs pos="100000">
                <a:srgbClr val="8296B0">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5" name="Google Shape;175;p7"/>
          <p:cNvGrpSpPr/>
          <p:nvPr/>
        </p:nvGrpSpPr>
        <p:grpSpPr>
          <a:xfrm rot="5400000">
            <a:off x="616345" y="5940560"/>
            <a:ext cx="1285875" cy="549007"/>
            <a:chOff x="7029447" y="3514725"/>
            <a:chExt cx="1285875" cy="549007"/>
          </a:xfrm>
        </p:grpSpPr>
        <p:cxnSp>
          <p:nvCxnSpPr>
            <p:cNvPr id="176" name="Google Shape;176;p7"/>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7" name="Google Shape;177;p7"/>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8" name="Google Shape;178;p7"/>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9" name="Google Shape;179;p7"/>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sp>
        <p:nvSpPr>
          <p:cNvPr id="180" name="Google Shape;180;p7"/>
          <p:cNvSpPr txBox="1">
            <a:spLocks noGrp="1"/>
          </p:cNvSpPr>
          <p:nvPr>
            <p:ph type="title"/>
          </p:nvPr>
        </p:nvSpPr>
        <p:spPr>
          <a:xfrm>
            <a:off x="170150" y="3499725"/>
            <a:ext cx="5824200" cy="2129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700"/>
              <a:buFont typeface="Calibri"/>
              <a:buNone/>
            </a:pPr>
            <a:r>
              <a:rPr lang="en-US" sz="3100" b="1" u="sng">
                <a:solidFill>
                  <a:schemeClr val="lt1"/>
                </a:solidFill>
                <a:latin typeface="Verdana"/>
                <a:ea typeface="Verdana"/>
                <a:cs typeface="Verdana"/>
                <a:sym typeface="Verdana"/>
              </a:rPr>
              <a:t>While On Campus: </a:t>
            </a:r>
            <a:r>
              <a:rPr lang="en-US" sz="3100">
                <a:solidFill>
                  <a:schemeClr val="lt1"/>
                </a:solidFill>
                <a:latin typeface="Verdana"/>
                <a:ea typeface="Verdana"/>
                <a:cs typeface="Verdana"/>
                <a:sym typeface="Verdana"/>
              </a:rPr>
              <a:t>Everyone</a:t>
            </a:r>
            <a:r>
              <a:rPr lang="en-US" sz="3100" b="1">
                <a:solidFill>
                  <a:schemeClr val="lt1"/>
                </a:solidFill>
                <a:latin typeface="Verdana"/>
                <a:ea typeface="Verdana"/>
                <a:cs typeface="Verdana"/>
                <a:sym typeface="Verdana"/>
              </a:rPr>
              <a:t> </a:t>
            </a:r>
            <a:r>
              <a:rPr lang="en-US" sz="3100">
                <a:solidFill>
                  <a:schemeClr val="lt1"/>
                </a:solidFill>
                <a:latin typeface="Verdana"/>
                <a:ea typeface="Verdana"/>
                <a:cs typeface="Verdana"/>
                <a:sym typeface="Verdana"/>
              </a:rPr>
              <a:t>must</a:t>
            </a:r>
            <a:endParaRPr sz="3100">
              <a:solidFill>
                <a:schemeClr val="lt1"/>
              </a:solidFill>
              <a:latin typeface="Verdana"/>
              <a:ea typeface="Verdana"/>
              <a:cs typeface="Verdana"/>
              <a:sym typeface="Verdana"/>
            </a:endParaRPr>
          </a:p>
          <a:p>
            <a:pPr marL="0" lvl="0" indent="0" algn="ctr" rtl="0">
              <a:lnSpc>
                <a:spcPct val="90000"/>
              </a:lnSpc>
              <a:spcBef>
                <a:spcPts val="0"/>
              </a:spcBef>
              <a:spcAft>
                <a:spcPts val="0"/>
              </a:spcAft>
              <a:buClr>
                <a:schemeClr val="lt1"/>
              </a:buClr>
              <a:buSzPts val="3700"/>
              <a:buFont typeface="Calibri"/>
              <a:buNone/>
            </a:pPr>
            <a:r>
              <a:rPr lang="en-US" sz="3100">
                <a:solidFill>
                  <a:schemeClr val="lt1"/>
                </a:solidFill>
                <a:latin typeface="Verdana"/>
                <a:ea typeface="Verdana"/>
                <a:cs typeface="Verdana"/>
                <a:sym typeface="Verdana"/>
              </a:rPr>
              <a:t>adhere to the</a:t>
            </a:r>
            <a:endParaRPr sz="3100">
              <a:solidFill>
                <a:schemeClr val="lt1"/>
              </a:solidFill>
              <a:latin typeface="Verdana"/>
              <a:ea typeface="Verdana"/>
              <a:cs typeface="Verdana"/>
              <a:sym typeface="Verdana"/>
            </a:endParaRPr>
          </a:p>
          <a:p>
            <a:pPr marL="0" lvl="0" indent="0" algn="ctr" rtl="0">
              <a:lnSpc>
                <a:spcPct val="90000"/>
              </a:lnSpc>
              <a:spcBef>
                <a:spcPts val="0"/>
              </a:spcBef>
              <a:spcAft>
                <a:spcPts val="0"/>
              </a:spcAft>
              <a:buClr>
                <a:schemeClr val="lt1"/>
              </a:buClr>
              <a:buSzPts val="3700"/>
              <a:buFont typeface="Calibri"/>
              <a:buNone/>
            </a:pPr>
            <a:r>
              <a:rPr lang="en-US" sz="3100">
                <a:solidFill>
                  <a:schemeClr val="lt1"/>
                </a:solidFill>
                <a:latin typeface="Verdana"/>
                <a:ea typeface="Verdana"/>
                <a:cs typeface="Verdana"/>
                <a:sym typeface="Verdana"/>
              </a:rPr>
              <a:t>Four Pillars Of Public Safety</a:t>
            </a:r>
            <a:endParaRPr sz="3800">
              <a:latin typeface="Verdana"/>
              <a:ea typeface="Verdana"/>
              <a:cs typeface="Verdana"/>
              <a:sym typeface="Verdana"/>
            </a:endParaRPr>
          </a:p>
        </p:txBody>
      </p:sp>
      <p:pic>
        <p:nvPicPr>
          <p:cNvPr id="181" name="Google Shape;181;p7" descr="News Archive - Temple University Department of Chemistry"/>
          <p:cNvPicPr preferRelativeResize="0"/>
          <p:nvPr/>
        </p:nvPicPr>
        <p:blipFill rotWithShape="1">
          <a:blip r:embed="rId3">
            <a:alphaModFix/>
          </a:blip>
          <a:srcRect t="6925" r="-1" b="16754"/>
          <a:stretch/>
        </p:blipFill>
        <p:spPr>
          <a:xfrm>
            <a:off x="626592" y="344770"/>
            <a:ext cx="3599812" cy="2747336"/>
          </a:xfrm>
          <a:prstGeom prst="rect">
            <a:avLst/>
          </a:prstGeom>
          <a:noFill/>
          <a:ln>
            <a:noFill/>
          </a:ln>
        </p:spPr>
      </p:pic>
      <p:grpSp>
        <p:nvGrpSpPr>
          <p:cNvPr id="182" name="Google Shape;182;p7"/>
          <p:cNvGrpSpPr/>
          <p:nvPr/>
        </p:nvGrpSpPr>
        <p:grpSpPr>
          <a:xfrm rot="-5400000">
            <a:off x="474192" y="482489"/>
            <a:ext cx="304800" cy="429768"/>
            <a:chOff x="215328" y="-46937"/>
            <a:chExt cx="304800" cy="2773841"/>
          </a:xfrm>
        </p:grpSpPr>
        <p:cxnSp>
          <p:nvCxnSpPr>
            <p:cNvPr id="183" name="Google Shape;183;p7"/>
            <p:cNvCxnSpPr/>
            <p:nvPr/>
          </p:nvCxnSpPr>
          <p:spPr>
            <a:xfrm>
              <a:off x="2153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184" name="Google Shape;184;p7"/>
            <p:cNvCxnSpPr/>
            <p:nvPr/>
          </p:nvCxnSpPr>
          <p:spPr>
            <a:xfrm>
              <a:off x="3169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185" name="Google Shape;185;p7"/>
            <p:cNvCxnSpPr/>
            <p:nvPr/>
          </p:nvCxnSpPr>
          <p:spPr>
            <a:xfrm>
              <a:off x="4185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186" name="Google Shape;186;p7"/>
            <p:cNvCxnSpPr/>
            <p:nvPr/>
          </p:nvCxnSpPr>
          <p:spPr>
            <a:xfrm>
              <a:off x="5201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grpSp>
      <p:sp>
        <p:nvSpPr>
          <p:cNvPr id="187" name="Google Shape;187;p7"/>
          <p:cNvSpPr txBox="1"/>
          <p:nvPr/>
        </p:nvSpPr>
        <p:spPr>
          <a:xfrm>
            <a:off x="6373775" y="3612225"/>
            <a:ext cx="5354400" cy="1776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1. Wearing our face coverings</a:t>
            </a:r>
            <a:endParaRPr sz="900" b="0" i="0" u="none" strike="noStrike" cap="none">
              <a:solidFill>
                <a:srgbClr val="000000"/>
              </a:solidFill>
              <a:latin typeface="Verdana"/>
              <a:ea typeface="Verdana"/>
              <a:cs typeface="Verdana"/>
              <a:sym typeface="Verdana"/>
            </a:endParaRPr>
          </a:p>
          <a:p>
            <a:pPr marL="0" marR="0" lvl="0" indent="0" algn="l" rtl="0">
              <a:lnSpc>
                <a:spcPct val="90000"/>
              </a:lnSpc>
              <a:spcBef>
                <a:spcPts val="60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2. Maintaining physical distancing</a:t>
            </a:r>
            <a:endParaRPr sz="900" b="0" i="0" u="none" strike="noStrike" cap="none">
              <a:solidFill>
                <a:srgbClr val="000000"/>
              </a:solidFill>
              <a:latin typeface="Verdana"/>
              <a:ea typeface="Verdana"/>
              <a:cs typeface="Verdana"/>
              <a:sym typeface="Verdana"/>
            </a:endParaRPr>
          </a:p>
          <a:p>
            <a:pPr marL="0" marR="0" lvl="0" indent="0" algn="l" rtl="0">
              <a:lnSpc>
                <a:spcPct val="90000"/>
              </a:lnSpc>
              <a:spcBef>
                <a:spcPts val="60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3. Washing our hands </a:t>
            </a:r>
            <a:endParaRPr sz="900" b="0" i="0" u="none" strike="noStrike" cap="none">
              <a:solidFill>
                <a:srgbClr val="000000"/>
              </a:solidFill>
              <a:latin typeface="Verdana"/>
              <a:ea typeface="Verdana"/>
              <a:cs typeface="Verdana"/>
              <a:sym typeface="Verdana"/>
            </a:endParaRPr>
          </a:p>
          <a:p>
            <a:pPr marL="0" marR="0" lvl="0" indent="0" algn="l" rtl="0">
              <a:lnSpc>
                <a:spcPct val="90000"/>
              </a:lnSpc>
              <a:spcBef>
                <a:spcPts val="60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4. Monitoring our health</a:t>
            </a:r>
            <a:endParaRPr sz="2300" b="0" i="0" u="none" strike="noStrike" cap="none">
              <a:solidFill>
                <a:schemeClr val="lt1"/>
              </a:solidFill>
              <a:latin typeface="Verdana"/>
              <a:ea typeface="Verdana"/>
              <a:cs typeface="Verdana"/>
              <a:sym typeface="Verdana"/>
            </a:endParaRPr>
          </a:p>
          <a:p>
            <a:pPr marL="342900" marR="0" lvl="0" indent="-158750" algn="l" rtl="0">
              <a:lnSpc>
                <a:spcPct val="90000"/>
              </a:lnSpc>
              <a:spcBef>
                <a:spcPts val="600"/>
              </a:spcBef>
              <a:spcAft>
                <a:spcPts val="0"/>
              </a:spcAft>
              <a:buClr>
                <a:schemeClr val="dk1"/>
              </a:buClr>
              <a:buSzPts val="1100"/>
              <a:buFont typeface="Arial"/>
              <a:buNone/>
            </a:pPr>
            <a:endParaRPr sz="600" b="0" i="0" u="none" strike="noStrike" cap="none">
              <a:solidFill>
                <a:schemeClr val="lt1"/>
              </a:solidFill>
              <a:latin typeface="Verdana"/>
              <a:ea typeface="Verdana"/>
              <a:cs typeface="Verdana"/>
              <a:sym typeface="Verdana"/>
            </a:endParaRPr>
          </a:p>
          <a:p>
            <a:pPr marL="114300" marR="0" lvl="0" indent="0" algn="l" rtl="0">
              <a:lnSpc>
                <a:spcPct val="90000"/>
              </a:lnSpc>
              <a:spcBef>
                <a:spcPts val="600"/>
              </a:spcBef>
              <a:spcAft>
                <a:spcPts val="0"/>
              </a:spcAft>
              <a:buClr>
                <a:srgbClr val="000000"/>
              </a:buClr>
              <a:buSzPts val="600"/>
              <a:buFont typeface="Arial"/>
              <a:buNone/>
            </a:pPr>
            <a:endParaRPr sz="600" b="0" i="0" u="none" strike="noStrike" cap="none">
              <a:solidFill>
                <a:schemeClr val="lt1"/>
              </a:solidFill>
              <a:latin typeface="Verdana"/>
              <a:ea typeface="Verdana"/>
              <a:cs typeface="Verdana"/>
              <a:sym typeface="Verdana"/>
            </a:endParaRPr>
          </a:p>
          <a:p>
            <a:pPr marL="0" marR="0" lvl="0" indent="69850" algn="l" rtl="0">
              <a:lnSpc>
                <a:spcPct val="90000"/>
              </a:lnSpc>
              <a:spcBef>
                <a:spcPts val="600"/>
              </a:spcBef>
              <a:spcAft>
                <a:spcPts val="0"/>
              </a:spcAft>
              <a:buClr>
                <a:schemeClr val="dk1"/>
              </a:buClr>
              <a:buSzPts val="1100"/>
              <a:buFont typeface="Arial"/>
              <a:buNone/>
            </a:pPr>
            <a:endParaRPr sz="600" b="0" i="0" u="none" strike="noStrike" cap="none">
              <a:solidFill>
                <a:schemeClr val="lt1"/>
              </a:solidFill>
              <a:latin typeface="Verdana"/>
              <a:ea typeface="Verdana"/>
              <a:cs typeface="Verdana"/>
              <a:sym typeface="Verdana"/>
            </a:endParaRPr>
          </a:p>
        </p:txBody>
      </p:sp>
      <p:pic>
        <p:nvPicPr>
          <p:cNvPr id="188" name="Google Shape;188;p7"/>
          <p:cNvPicPr preferRelativeResize="0"/>
          <p:nvPr/>
        </p:nvPicPr>
        <p:blipFill rotWithShape="1">
          <a:blip r:embed="rId4">
            <a:alphaModFix/>
          </a:blip>
          <a:srcRect/>
          <a:stretch/>
        </p:blipFill>
        <p:spPr>
          <a:xfrm>
            <a:off x="5679790" y="338333"/>
            <a:ext cx="6048375" cy="2638425"/>
          </a:xfrm>
          <a:prstGeom prst="rect">
            <a:avLst/>
          </a:prstGeom>
          <a:noFill/>
          <a:ln>
            <a:noFill/>
          </a:ln>
        </p:spPr>
      </p:pic>
      <p:sp>
        <p:nvSpPr>
          <p:cNvPr id="189" name="Google Shape;189;p7"/>
          <p:cNvSpPr txBox="1">
            <a:spLocks noGrp="1"/>
          </p:cNvSpPr>
          <p:nvPr>
            <p:ph type="title"/>
          </p:nvPr>
        </p:nvSpPr>
        <p:spPr>
          <a:xfrm>
            <a:off x="1830475" y="5629425"/>
            <a:ext cx="7748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2300" b="1">
                <a:solidFill>
                  <a:srgbClr val="FFFFFF"/>
                </a:solidFill>
                <a:latin typeface="Verdana"/>
                <a:ea typeface="Verdana"/>
                <a:cs typeface="Verdana"/>
                <a:sym typeface="Verdana"/>
              </a:rPr>
              <a:t>Watch this </a:t>
            </a:r>
            <a:r>
              <a:rPr lang="en-US" sz="2300" b="1" u="sng">
                <a:solidFill>
                  <a:srgbClr val="4A86E8"/>
                </a:solidFill>
                <a:latin typeface="Verdana"/>
                <a:ea typeface="Verdana"/>
                <a:cs typeface="Verdana"/>
                <a:sym typeface="Verdana"/>
                <a:hlinkClick r:id="rId5"/>
              </a:rPr>
              <a:t>video</a:t>
            </a:r>
            <a:r>
              <a:rPr lang="en-US" sz="2300" b="1">
                <a:solidFill>
                  <a:srgbClr val="FFFFFF"/>
                </a:solidFill>
                <a:uFill>
                  <a:noFill/>
                </a:uFill>
                <a:latin typeface="Verdana"/>
                <a:ea typeface="Verdana"/>
                <a:cs typeface="Verdana"/>
                <a:sym typeface="Verdana"/>
                <a:hlinkClick r:id="rId5"/>
              </a:rPr>
              <a:t> </a:t>
            </a:r>
            <a:r>
              <a:rPr lang="en-US" sz="2300" b="1">
                <a:solidFill>
                  <a:srgbClr val="FFFFFF"/>
                </a:solidFill>
                <a:latin typeface="Verdana"/>
                <a:ea typeface="Verdana"/>
                <a:cs typeface="Verdana"/>
                <a:sym typeface="Verdana"/>
              </a:rPr>
              <a:t>for more information on the Four Pillars of Public Safety</a:t>
            </a:r>
            <a:endParaRPr sz="2300">
              <a:solidFill>
                <a:srgbClr val="FFFFFF"/>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3"/>
        <p:cNvGrpSpPr/>
        <p:nvPr/>
      </p:nvGrpSpPr>
      <p:grpSpPr>
        <a:xfrm>
          <a:off x="0" y="0"/>
          <a:ext cx="0" cy="0"/>
          <a:chOff x="0" y="0"/>
          <a:chExt cx="0" cy="0"/>
        </a:xfrm>
      </p:grpSpPr>
      <p:sp>
        <p:nvSpPr>
          <p:cNvPr id="194" name="Google Shape;194;g8fef276b9b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8fef276b9b_0_0"/>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6" name="Google Shape;196;g8fef276b9b_0_0"/>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g8fef276b9b_0_0"/>
          <p:cNvSpPr txBox="1">
            <a:spLocks noGrp="1"/>
          </p:cNvSpPr>
          <p:nvPr>
            <p:ph type="title"/>
          </p:nvPr>
        </p:nvSpPr>
        <p:spPr>
          <a:xfrm>
            <a:off x="298575" y="157050"/>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1. Wearing our face coverings</a:t>
            </a:r>
            <a:endParaRPr sz="4000">
              <a:solidFill>
                <a:srgbClr val="BB2020"/>
              </a:solidFill>
              <a:latin typeface="Verdana"/>
              <a:ea typeface="Verdana"/>
              <a:cs typeface="Verdana"/>
              <a:sym typeface="Verdana"/>
            </a:endParaRPr>
          </a:p>
        </p:txBody>
      </p:sp>
      <p:pic>
        <p:nvPicPr>
          <p:cNvPr id="198" name="Google Shape;198;g8fef276b9b_0_0"/>
          <p:cNvPicPr preferRelativeResize="0"/>
          <p:nvPr/>
        </p:nvPicPr>
        <p:blipFill rotWithShape="1">
          <a:blip r:embed="rId3">
            <a:alphaModFix/>
          </a:blip>
          <a:srcRect b="2055"/>
          <a:stretch/>
        </p:blipFill>
        <p:spPr>
          <a:xfrm>
            <a:off x="3244950" y="1905600"/>
            <a:ext cx="5702100" cy="2984025"/>
          </a:xfrm>
          <a:prstGeom prst="rect">
            <a:avLst/>
          </a:prstGeom>
          <a:noFill/>
          <a:ln>
            <a:noFill/>
          </a:ln>
        </p:spPr>
      </p:pic>
      <p:sp>
        <p:nvSpPr>
          <p:cNvPr id="199" name="Google Shape;199;g8fef276b9b_0_0"/>
          <p:cNvSpPr txBox="1"/>
          <p:nvPr/>
        </p:nvSpPr>
        <p:spPr>
          <a:xfrm>
            <a:off x="6665375" y="4837825"/>
            <a:ext cx="5244600" cy="20709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000"/>
              <a:buFont typeface="Arial"/>
              <a:buNone/>
            </a:pPr>
            <a:endParaRPr sz="4000" b="1" i="0" u="none" strike="noStrike" cap="none">
              <a:solidFill>
                <a:srgbClr val="A61C00"/>
              </a:solidFill>
              <a:latin typeface="Verdana"/>
              <a:ea typeface="Verdana"/>
              <a:cs typeface="Verdana"/>
              <a:sym typeface="Verdana"/>
            </a:endParaRPr>
          </a:p>
          <a:p>
            <a:pPr marL="0" marR="0" lvl="0" indent="0" algn="ctr" rtl="0">
              <a:lnSpc>
                <a:spcPct val="90000"/>
              </a:lnSpc>
              <a:spcBef>
                <a:spcPts val="0"/>
              </a:spcBef>
              <a:spcAft>
                <a:spcPts val="0"/>
              </a:spcAft>
              <a:buClr>
                <a:srgbClr val="000000"/>
              </a:buClr>
              <a:buSzPts val="4000"/>
              <a:buFont typeface="Arial"/>
              <a:buNone/>
            </a:pPr>
            <a:r>
              <a:rPr lang="en-US" sz="4000" b="1" i="0" u="sng" strike="noStrike" cap="none">
                <a:solidFill>
                  <a:srgbClr val="A61C00"/>
                </a:solidFill>
                <a:latin typeface="Verdana"/>
                <a:ea typeface="Verdana"/>
                <a:cs typeface="Verdana"/>
                <a:sym typeface="Verdana"/>
                <a:hlinkClick r:id="rId4"/>
              </a:rPr>
              <a:t>Mask Up Temple</a:t>
            </a:r>
            <a:endParaRPr sz="400" b="0" i="0" u="none" strike="noStrike" cap="none">
              <a:solidFill>
                <a:srgbClr val="A61C00"/>
              </a:solidFill>
              <a:latin typeface="Verdana"/>
              <a:ea typeface="Verdana"/>
              <a:cs typeface="Verdana"/>
              <a:sym typeface="Verdana"/>
            </a:endParaRPr>
          </a:p>
        </p:txBody>
      </p:sp>
      <p:pic>
        <p:nvPicPr>
          <p:cNvPr id="200" name="Google Shape;200;g8fef276b9b_0_0"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sp>
        <p:nvSpPr>
          <p:cNvPr id="205" name="Google Shape;205;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9"/>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9"/>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8" name="Google Shape;208;p9"/>
          <p:cNvPicPr preferRelativeResize="0"/>
          <p:nvPr/>
        </p:nvPicPr>
        <p:blipFill rotWithShape="1">
          <a:blip r:embed="rId3">
            <a:alphaModFix/>
          </a:blip>
          <a:srcRect/>
          <a:stretch/>
        </p:blipFill>
        <p:spPr>
          <a:xfrm>
            <a:off x="4102080" y="1996249"/>
            <a:ext cx="4569813" cy="3634090"/>
          </a:xfrm>
          <a:prstGeom prst="rect">
            <a:avLst/>
          </a:prstGeom>
          <a:noFill/>
          <a:ln>
            <a:noFill/>
          </a:ln>
        </p:spPr>
      </p:pic>
      <p:sp>
        <p:nvSpPr>
          <p:cNvPr id="209" name="Google Shape;209;p9"/>
          <p:cNvSpPr txBox="1">
            <a:spLocks noGrp="1"/>
          </p:cNvSpPr>
          <p:nvPr>
            <p:ph type="title"/>
          </p:nvPr>
        </p:nvSpPr>
        <p:spPr>
          <a:xfrm>
            <a:off x="287250" y="192175"/>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2. Maintaining physical distancing</a:t>
            </a:r>
            <a:endParaRPr sz="4000">
              <a:solidFill>
                <a:srgbClr val="BB2020"/>
              </a:solidFill>
              <a:latin typeface="Verdana"/>
              <a:ea typeface="Verdana"/>
              <a:cs typeface="Verdana"/>
              <a:sym typeface="Verdana"/>
            </a:endParaRPr>
          </a:p>
        </p:txBody>
      </p:sp>
      <p:pic>
        <p:nvPicPr>
          <p:cNvPr id="210" name="Google Shape;210;p9"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1147</Words>
  <Application>Microsoft Macintosh PowerPoint</Application>
  <PresentationFormat>Widescreen</PresentationFormat>
  <Paragraphs>149</Paragraphs>
  <Slides>35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Times New Roman</vt:lpstr>
      <vt:lpstr>Verdana</vt:lpstr>
      <vt:lpstr>Office Theme</vt:lpstr>
      <vt:lpstr>Office Theme</vt:lpstr>
      <vt:lpstr>Welcome Back to Campus Fall 2020</vt:lpstr>
      <vt:lpstr>We are excited to have you on campus for Fall 2020!   Along with multiple virtual/online courses, the Chemistry Department is offering several in-person courses, including lectures and labs. To promote the safety of our Temple community it is important that everyone follows the COVID-19 safety protocols and procedures.  This presentation will introduce you to the COVID-19 safety procedures and resources available at Temple and those specific to the Chemistry Department.     </vt:lpstr>
      <vt:lpstr>PowerPoint Presentation</vt:lpstr>
      <vt:lpstr>PowerPoint Presentation</vt:lpstr>
      <vt:lpstr>PowerPoint Presentation</vt:lpstr>
      <vt:lpstr>How do we stay safe?</vt:lpstr>
      <vt:lpstr>While On Campus: Everyone must adhere to the Four Pillars Of Public Safety</vt:lpstr>
      <vt:lpstr>1. Wearing our face coverings</vt:lpstr>
      <vt:lpstr>2. Maintaining physical distancing</vt:lpstr>
      <vt:lpstr>3. Washing our hands</vt:lpstr>
      <vt:lpstr>4. Monitoring our health</vt:lpstr>
      <vt:lpstr>If you experience COVID-19 symptoms, self isolate and do not attend in-person classes. Inform your instructor.   For guidance and help, contact TUH COVID-19 triage hotline (215-707-6999) </vt:lpstr>
      <vt:lpstr>Safety Directions specific to Beury Hall and the Department of Chemistry:</vt:lpstr>
      <vt:lpstr>What steps have we taken? </vt:lpstr>
      <vt:lpstr>Entering/Exiting Beury Hall</vt:lpstr>
      <vt:lpstr>Enter Only</vt:lpstr>
      <vt:lpstr>Touchless Hand Sanitizers have been installed in the main Lobby, near all doors, and on all floors.</vt:lpstr>
      <vt:lpstr>Pay attention to all traffic pattern directions posted in Beury Hall.</vt:lpstr>
      <vt:lpstr>Stairways in Beury Hall are labeled as UP Only or DOWN Only. Pay careful attention to posted signage before entering the stairwells. </vt:lpstr>
      <vt:lpstr>Restrooms are limited to 50% capacity.  Pay attention to signage for maximum occupancy.  Most restrooms have been equipped with foot pulls for handless exiting.</vt:lpstr>
      <vt:lpstr>Elevator in Beury Hall: Maximum occupancy of 2 people at a time.</vt:lpstr>
      <vt:lpstr> Bubbler-style water fountains are disabled.    Bottle filling stations are available with the bubbler portion disabled. </vt:lpstr>
      <vt:lpstr>In-Person Courses (Lectures &amp; Labs):</vt:lpstr>
      <vt:lpstr>Waiting for your class to start?</vt:lpstr>
      <vt:lpstr>Listen for Instructions:</vt:lpstr>
      <vt:lpstr>Listen for Instructions:</vt:lpstr>
      <vt:lpstr>In-Person Lectures/Recitations:</vt:lpstr>
      <vt:lpstr>For In-Person Labs:</vt:lpstr>
      <vt:lpstr>Required PPE for In-Person Labs:</vt:lpstr>
      <vt:lpstr>Required PPE for In-Person Labs:</vt:lpstr>
      <vt:lpstr>If we all work together, we can make this semester a success! </vt:lpstr>
      <vt:lpstr>What else can you do?</vt:lpstr>
      <vt:lpstr>Log on to Canvas and review any specific safety guidelines for your specific classrooms.  Take the safety quiz (on Canvas) in each of your courses to demonstrate your understanding of the safety guidelines.  </vt:lpstr>
      <vt:lpstr>While On Campus, check out the following protocols:</vt:lpstr>
      <vt:lpstr>If you need help:  Technology needs Health needs Emotional needs Food/housing needs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Campus Fall 2020</dc:title>
  <dc:creator>Jaskiran Kaur</dc:creator>
  <cp:lastModifiedBy>Elizabeth Cerkez</cp:lastModifiedBy>
  <cp:revision>3</cp:revision>
  <dcterms:created xsi:type="dcterms:W3CDTF">2020-08-08T15:08:35Z</dcterms:created>
  <dcterms:modified xsi:type="dcterms:W3CDTF">2020-08-17T21:39:57Z</dcterms:modified>
</cp:coreProperties>
</file>